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3" r:id="rId1"/>
  </p:sldMasterIdLst>
  <p:notesMasterIdLst>
    <p:notesMasterId r:id="rId19"/>
  </p:notesMasterIdLst>
  <p:handoutMasterIdLst>
    <p:handoutMasterId r:id="rId20"/>
  </p:handoutMasterIdLst>
  <p:sldIdLst>
    <p:sldId id="336" r:id="rId2"/>
    <p:sldId id="338" r:id="rId3"/>
    <p:sldId id="355" r:id="rId4"/>
    <p:sldId id="339" r:id="rId5"/>
    <p:sldId id="358" r:id="rId6"/>
    <p:sldId id="341" r:id="rId7"/>
    <p:sldId id="376" r:id="rId8"/>
    <p:sldId id="364" r:id="rId9"/>
    <p:sldId id="377" r:id="rId10"/>
    <p:sldId id="369" r:id="rId11"/>
    <p:sldId id="378" r:id="rId12"/>
    <p:sldId id="368" r:id="rId13"/>
    <p:sldId id="342" r:id="rId14"/>
    <p:sldId id="349" r:id="rId15"/>
    <p:sldId id="350" r:id="rId16"/>
    <p:sldId id="372" r:id="rId17"/>
    <p:sldId id="362" r:id="rId18"/>
  </p:sldIdLst>
  <p:sldSz cx="9144000" cy="6858000" type="screen4x3"/>
  <p:notesSz cx="6797675" cy="9926638"/>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85"/>
    <a:srgbClr val="0066FF"/>
    <a:srgbClr val="F58220"/>
    <a:srgbClr val="173F7E"/>
    <a:srgbClr val="339933"/>
    <a:srgbClr val="006600"/>
    <a:srgbClr val="898989"/>
    <a:srgbClr val="33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23" autoAdjust="0"/>
    <p:restoredTop sz="93979" autoAdjust="0"/>
  </p:normalViewPr>
  <p:slideViewPr>
    <p:cSldViewPr snapToGrid="0">
      <p:cViewPr>
        <p:scale>
          <a:sx n="132" d="100"/>
          <a:sy n="132" d="100"/>
        </p:scale>
        <p:origin x="1552" y="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2936"/>
    </p:cViewPr>
  </p:sorterViewPr>
  <p:notesViewPr>
    <p:cSldViewPr snapToGrid="0">
      <p:cViewPr varScale="1">
        <p:scale>
          <a:sx n="48" d="100"/>
          <a:sy n="48" d="100"/>
        </p:scale>
        <p:origin x="276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46" tIns="47773" rIns="95546" bIns="47773" rtlCol="0"/>
          <a:lstStyle>
            <a:lvl1pPr algn="l">
              <a:defRPr sz="1200"/>
            </a:lvl1pPr>
          </a:lstStyle>
          <a:p>
            <a:endParaRPr lang="en-US"/>
          </a:p>
        </p:txBody>
      </p:sp>
      <p:sp>
        <p:nvSpPr>
          <p:cNvPr id="3" name="Date Placeholder 2"/>
          <p:cNvSpPr>
            <a:spLocks noGrp="1"/>
          </p:cNvSpPr>
          <p:nvPr>
            <p:ph type="dt" sz="quarter" idx="1"/>
          </p:nvPr>
        </p:nvSpPr>
        <p:spPr>
          <a:xfrm>
            <a:off x="3850445" y="2"/>
            <a:ext cx="2945659" cy="496332"/>
          </a:xfrm>
          <a:prstGeom prst="rect">
            <a:avLst/>
          </a:prstGeom>
        </p:spPr>
        <p:txBody>
          <a:bodyPr vert="horz" lIns="95546" tIns="47773" rIns="95546" bIns="47773" rtlCol="0"/>
          <a:lstStyle>
            <a:lvl1pPr algn="r">
              <a:defRPr sz="1200"/>
            </a:lvl1pPr>
          </a:lstStyle>
          <a:p>
            <a:fld id="{43F1A4C9-FB5C-B247-A357-650712A3F0A8}" type="datetimeFigureOut">
              <a:rPr lang="en-US" smtClean="0"/>
              <a:pPr/>
              <a:t>2/6/25</a:t>
            </a:fld>
            <a:endParaRPr lang="en-US"/>
          </a:p>
        </p:txBody>
      </p:sp>
      <p:sp>
        <p:nvSpPr>
          <p:cNvPr id="4" name="Footer Placeholder 3"/>
          <p:cNvSpPr>
            <a:spLocks noGrp="1"/>
          </p:cNvSpPr>
          <p:nvPr>
            <p:ph type="ftr" sz="quarter" idx="2"/>
          </p:nvPr>
        </p:nvSpPr>
        <p:spPr>
          <a:xfrm>
            <a:off x="1" y="9428585"/>
            <a:ext cx="2945659" cy="496332"/>
          </a:xfrm>
          <a:prstGeom prst="rect">
            <a:avLst/>
          </a:prstGeom>
        </p:spPr>
        <p:txBody>
          <a:bodyPr vert="horz" lIns="95546" tIns="47773" rIns="95546" bIns="47773" rtlCol="0" anchor="b"/>
          <a:lstStyle>
            <a:lvl1pPr algn="l">
              <a:defRPr sz="1200"/>
            </a:lvl1pPr>
          </a:lstStyle>
          <a:p>
            <a:endParaRPr lang="en-US"/>
          </a:p>
        </p:txBody>
      </p:sp>
      <p:sp>
        <p:nvSpPr>
          <p:cNvPr id="5" name="Slide Number Placeholder 4"/>
          <p:cNvSpPr>
            <a:spLocks noGrp="1"/>
          </p:cNvSpPr>
          <p:nvPr>
            <p:ph type="sldNum" sz="quarter" idx="3"/>
          </p:nvPr>
        </p:nvSpPr>
        <p:spPr>
          <a:xfrm>
            <a:off x="3850445" y="9428585"/>
            <a:ext cx="2945659" cy="496332"/>
          </a:xfrm>
          <a:prstGeom prst="rect">
            <a:avLst/>
          </a:prstGeom>
        </p:spPr>
        <p:txBody>
          <a:bodyPr vert="horz" lIns="95546" tIns="47773" rIns="95546" bIns="47773"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5659" cy="498055"/>
          </a:xfrm>
          <a:prstGeom prst="rect">
            <a:avLst/>
          </a:prstGeom>
        </p:spPr>
        <p:txBody>
          <a:bodyPr vert="horz" lIns="95546" tIns="47773" rIns="95546" bIns="47773" rtlCol="0"/>
          <a:lstStyle>
            <a:lvl1pPr algn="l">
              <a:defRPr sz="1200"/>
            </a:lvl1pPr>
          </a:lstStyle>
          <a:p>
            <a:endParaRPr lang="en-SG"/>
          </a:p>
        </p:txBody>
      </p:sp>
      <p:sp>
        <p:nvSpPr>
          <p:cNvPr id="3" name="Date Placeholder 2"/>
          <p:cNvSpPr>
            <a:spLocks noGrp="1"/>
          </p:cNvSpPr>
          <p:nvPr>
            <p:ph type="dt" idx="1"/>
          </p:nvPr>
        </p:nvSpPr>
        <p:spPr>
          <a:xfrm>
            <a:off x="3850445" y="3"/>
            <a:ext cx="2945659" cy="498055"/>
          </a:xfrm>
          <a:prstGeom prst="rect">
            <a:avLst/>
          </a:prstGeom>
        </p:spPr>
        <p:txBody>
          <a:bodyPr vert="horz" lIns="95546" tIns="47773" rIns="95546" bIns="47773" rtlCol="0"/>
          <a:lstStyle>
            <a:lvl1pPr algn="r">
              <a:defRPr sz="1200"/>
            </a:lvl1pPr>
          </a:lstStyle>
          <a:p>
            <a:fld id="{EA4960E5-F060-4C88-B1C5-5A6F5890BEF6}" type="datetimeFigureOut">
              <a:rPr lang="en-SG" smtClean="0"/>
              <a:pPr/>
              <a:t>6/2/25</a:t>
            </a:fld>
            <a:endParaRPr lang="en-SG"/>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5546" tIns="47773" rIns="95546" bIns="47773"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5546" tIns="47773" rIns="95546" bIns="477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428586"/>
            <a:ext cx="2945659" cy="498055"/>
          </a:xfrm>
          <a:prstGeom prst="rect">
            <a:avLst/>
          </a:prstGeom>
        </p:spPr>
        <p:txBody>
          <a:bodyPr vert="horz" lIns="95546" tIns="47773" rIns="95546" bIns="47773" rtlCol="0" anchor="b"/>
          <a:lstStyle>
            <a:lvl1pPr algn="l">
              <a:defRPr sz="1200"/>
            </a:lvl1pPr>
          </a:lstStyle>
          <a:p>
            <a:endParaRPr lang="en-SG"/>
          </a:p>
        </p:txBody>
      </p:sp>
      <p:sp>
        <p:nvSpPr>
          <p:cNvPr id="7" name="Slide Number Placeholder 6"/>
          <p:cNvSpPr>
            <a:spLocks noGrp="1"/>
          </p:cNvSpPr>
          <p:nvPr>
            <p:ph type="sldNum" sz="quarter" idx="5"/>
          </p:nvPr>
        </p:nvSpPr>
        <p:spPr>
          <a:xfrm>
            <a:off x="3850445" y="9428586"/>
            <a:ext cx="2945659" cy="498055"/>
          </a:xfrm>
          <a:prstGeom prst="rect">
            <a:avLst/>
          </a:prstGeom>
        </p:spPr>
        <p:txBody>
          <a:bodyPr vert="horz" lIns="95546" tIns="47773" rIns="95546" bIns="47773"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388466" y="2121318"/>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Subtitle 2"/>
          <p:cNvSpPr>
            <a:spLocks noGrp="1"/>
          </p:cNvSpPr>
          <p:nvPr>
            <p:ph type="subTitle" idx="1"/>
          </p:nvPr>
        </p:nvSpPr>
        <p:spPr>
          <a:xfrm>
            <a:off x="1388466" y="3538489"/>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10"/>
          <p:cNvSpPr>
            <a:spLocks noGrp="1"/>
          </p:cNvSpPr>
          <p:nvPr>
            <p:ph type="body" sz="quarter" idx="13"/>
          </p:nvPr>
        </p:nvSpPr>
        <p:spPr>
          <a:xfrm>
            <a:off x="1388466" y="4127589"/>
            <a:ext cx="6846887" cy="406148"/>
          </a:xfrm>
        </p:spPr>
        <p:txBody>
          <a:bodyPr>
            <a:normAutofit/>
          </a:bodyPr>
          <a:lstStyle>
            <a:lvl1pPr marL="0" indent="0">
              <a:buNone/>
              <a:defRPr sz="2000" b="1">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895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Agenda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2" name="Text Placeholder 11"/>
          <p:cNvSpPr>
            <a:spLocks noGrp="1"/>
          </p:cNvSpPr>
          <p:nvPr>
            <p:ph type="body" sz="quarter" idx="13" hasCustomPrompt="1"/>
          </p:nvPr>
        </p:nvSpPr>
        <p:spPr>
          <a:xfrm>
            <a:off x="628650" y="1167027"/>
            <a:ext cx="7886700" cy="4143375"/>
          </a:xfrm>
        </p:spPr>
        <p:txBody>
          <a:bodyPr/>
          <a:lstStyle>
            <a:lvl1pPr marL="514350" indent="-514350" algn="just">
              <a:buFont typeface="Arial" panose="020B0604020202020204" pitchFamily="34" charset="0"/>
              <a:buChar char="•"/>
              <a:defRPr b="0" cap="none" baseline="0">
                <a:solidFill>
                  <a:schemeClr val="tx1"/>
                </a:solidFill>
              </a:defRPr>
            </a:lvl1pPr>
            <a:lvl2pPr>
              <a:defRPr>
                <a:solidFill>
                  <a:schemeClr val="tx1"/>
                </a:solidFill>
              </a:defRPr>
            </a:lvl2pPr>
            <a:lvl3pPr>
              <a:defRPr>
                <a:solidFill>
                  <a:schemeClr val="tx1"/>
                </a:solidFill>
              </a:defRPr>
            </a:lvl3pPr>
          </a:lstStyle>
          <a:p>
            <a:pPr lvl="0"/>
            <a:r>
              <a:rPr lang="en-US" dirty="0"/>
              <a:t>Agenda 1</a:t>
            </a:r>
          </a:p>
          <a:p>
            <a:pPr lvl="1"/>
            <a:r>
              <a:rPr lang="en-US" dirty="0"/>
              <a:t>Agenda 2</a:t>
            </a:r>
          </a:p>
          <a:p>
            <a:pPr lvl="2"/>
            <a:r>
              <a:rPr lang="en-US" dirty="0"/>
              <a:t>Agenda 3</a:t>
            </a:r>
          </a:p>
          <a:p>
            <a:pPr lvl="0"/>
            <a:r>
              <a:rPr lang="en-US" dirty="0"/>
              <a:t>Agenda 4</a:t>
            </a:r>
          </a:p>
          <a:p>
            <a:pPr lvl="0"/>
            <a:r>
              <a:rPr lang="en-US" dirty="0"/>
              <a:t>Agenda 5</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5467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841814" y="3318389"/>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dirty="0"/>
              <a:t>CLICK TO ADD TITLE</a:t>
            </a:r>
          </a:p>
        </p:txBody>
      </p:sp>
      <p:sp>
        <p:nvSpPr>
          <p:cNvPr id="7" name="Subtitle 2"/>
          <p:cNvSpPr>
            <a:spLocks noGrp="1"/>
          </p:cNvSpPr>
          <p:nvPr>
            <p:ph type="subTitle" idx="1" hasCustomPrompt="1"/>
          </p:nvPr>
        </p:nvSpPr>
        <p:spPr>
          <a:xfrm>
            <a:off x="841814" y="4778842"/>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2" name="Picture 11"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36235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178070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859791" y="2510394"/>
            <a:ext cx="5464175" cy="803542"/>
          </a:xfrm>
        </p:spPr>
        <p:txBody>
          <a:bodyPr>
            <a:normAutofit/>
          </a:bodyPr>
          <a:lstStyle>
            <a:lvl1pPr marL="0" indent="0" algn="ctr">
              <a:buNone/>
              <a:defRPr sz="4800" b="1" baseline="0">
                <a:solidFill>
                  <a:srgbClr val="33BBBC"/>
                </a:solidFill>
                <a:sym typeface="Wingdings" panose="05000000000000000000" pitchFamily="2" charset="2"/>
              </a:defRPr>
            </a:lvl1pPr>
          </a:lstStyle>
          <a:p>
            <a:pPr lvl="0"/>
            <a:r>
              <a:rPr lang="en-US" dirty="0"/>
              <a:t>THANK YOU </a:t>
            </a:r>
            <a:endParaRPr lang="en-SG" dirty="0"/>
          </a:p>
        </p:txBody>
      </p:sp>
      <p:sp>
        <p:nvSpPr>
          <p:cNvPr id="11" name="Text Placeholder 10"/>
          <p:cNvSpPr>
            <a:spLocks noGrp="1"/>
          </p:cNvSpPr>
          <p:nvPr>
            <p:ph type="body" sz="quarter" idx="14" hasCustomPrompt="1"/>
          </p:nvPr>
        </p:nvSpPr>
        <p:spPr>
          <a:xfrm>
            <a:off x="1859791" y="3647178"/>
            <a:ext cx="5464175" cy="628650"/>
          </a:xfrm>
        </p:spPr>
        <p:txBody>
          <a:bodyPr>
            <a:normAutofit/>
          </a:bodyPr>
          <a:lstStyle>
            <a:lvl1pPr marL="0" indent="0" algn="ctr">
              <a:buNone/>
              <a:defRPr sz="2000" baseline="0">
                <a:solidFill>
                  <a:srgbClr val="173F7E"/>
                </a:solidFill>
              </a:defRPr>
            </a:lvl1pPr>
          </a:lstStyle>
          <a:p>
            <a:pPr lvl="0"/>
            <a:r>
              <a:rPr lang="en-US" dirty="0"/>
              <a:t>Email: xxx@nus.edu.sg</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8" name="Picture 7"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92276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p:cNvSpPr txBox="1">
            <a:spLocks/>
          </p:cNvSpPr>
          <p:nvPr userDrawn="1"/>
        </p:nvSpPr>
        <p:spPr>
          <a:xfrm>
            <a:off x="4331856" y="6492874"/>
            <a:ext cx="3684100"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00" kern="1200" baseline="0" dirty="0">
                <a:solidFill>
                  <a:schemeClr val="tx1"/>
                </a:solidFill>
                <a:latin typeface="Arial" panose="020B0604020202020204" pitchFamily="34" charset="0"/>
                <a:ea typeface="+mn-ea"/>
                <a:cs typeface="+mn-cs"/>
              </a:rPr>
              <a:t>© 2025 National University of Singapore. All Rights Reserved</a:t>
            </a:r>
          </a:p>
          <a:p>
            <a:endParaRPr lang="en-SG" sz="1000" kern="1200" baseline="0" dirty="0">
              <a:solidFill>
                <a:schemeClr val="tx1"/>
              </a:solidFill>
              <a:latin typeface="Arial" panose="020B0604020202020204" pitchFamily="34" charset="0"/>
              <a:ea typeface="+mn-ea"/>
              <a:cs typeface="+mn-cs"/>
            </a:endParaRPr>
          </a:p>
        </p:txBody>
      </p:sp>
      <p:sp>
        <p:nvSpPr>
          <p:cNvPr id="7" name="Date Placeholder 4"/>
          <p:cNvSpPr txBox="1">
            <a:spLocks/>
          </p:cNvSpPr>
          <p:nvPr userDrawn="1"/>
        </p:nvSpPr>
        <p:spPr>
          <a:xfrm>
            <a:off x="7879051" y="6492874"/>
            <a:ext cx="1128216"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000" dirty="0"/>
              <a:t>Page </a:t>
            </a:r>
            <a:fld id="{2F63C605-4FC6-46DE-BC90-871762EA3F52}" type="slidenum">
              <a:rPr lang="en-SG" sz="1000" smtClean="0"/>
              <a:pPr algn="ctr"/>
              <a:t>‹#›</a:t>
            </a:fld>
            <a:endParaRPr lang="en-SG" sz="1000" dirty="0"/>
          </a:p>
          <a:p>
            <a:pPr algn="ctr"/>
            <a:endParaRPr lang="en-SG" sz="1000"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34404625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8" r:id="rId3"/>
    <p:sldLayoutId id="2147483699" r:id="rId4"/>
    <p:sldLayoutId id="2147483700"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25919/4v55-dn1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rxiv.org/pdf/2405.07776v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ithub.com/LeapLabTHU/Dynamic_Perceiv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nnelnewsasia.com/singapore/oil-spill-slick-sentosa-beaches-east-coast-park-labrador-park-4412481"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reuters.com/pictures/pictures-singapore-intensifies-clean-up-oil-spill-spreads-along-coast-2024-06-17/"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entinels.copernicus.eu/web/success-stories/-/copernicus-sentinel-1-data-enable-oil-spill-detection-in-south-eastern-mediterranean-se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ilspillresponse.com/services/preparedness-services/consultancy/oil-spill-modelling/" TargetMode="External"/><Relationship Id="rId2" Type="http://schemas.openxmlformats.org/officeDocument/2006/relationships/hyperlink" Target="https://www.riskaware.co.uk/what-we-do/marineaware/" TargetMode="External"/><Relationship Id="rId1" Type="http://schemas.openxmlformats.org/officeDocument/2006/relationships/slideLayout" Target="../slideLayouts/slideLayout2.xml"/><Relationship Id="rId4" Type="http://schemas.openxmlformats.org/officeDocument/2006/relationships/hyperlink" Target="https://envcrimes2024.esa.int/wp-content/uploads/2024/06/S4_05_125_Outmani-KS.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2412.08116" TargetMode="External"/><Relationship Id="rId3" Type="http://schemas.openxmlformats.org/officeDocument/2006/relationships/hyperlink" Target="https://arxiv.org/pdf/2006.13575" TargetMode="External"/><Relationship Id="rId7" Type="http://schemas.openxmlformats.org/officeDocument/2006/relationships/hyperlink" Target="https://arxiv.org/pdf/2405.07776v1" TargetMode="External"/><Relationship Id="rId12" Type="http://schemas.openxmlformats.org/officeDocument/2006/relationships/hyperlink" Target="https://doi.org/10.1109/ICCV51070.2023.00551" TargetMode="External"/><Relationship Id="rId2" Type="http://schemas.openxmlformats.org/officeDocument/2006/relationships/hyperlink" Target="https://arxiv.org/pdf/2204.06371" TargetMode="External"/><Relationship Id="rId1" Type="http://schemas.openxmlformats.org/officeDocument/2006/relationships/slideLayout" Target="../slideLayouts/slideLayout2.xml"/><Relationship Id="rId6" Type="http://schemas.openxmlformats.org/officeDocument/2006/relationships/hyperlink" Target="https://arxiv.org/pdf/2401.07502v1" TargetMode="External"/><Relationship Id="rId11" Type="http://schemas.openxmlformats.org/officeDocument/2006/relationships/hyperlink" Target="https://www.github.com/LeapLabTHU/Dynamic_Perceiver" TargetMode="External"/><Relationship Id="rId5" Type="http://schemas.openxmlformats.org/officeDocument/2006/relationships/hyperlink" Target="https://www.mdpi.com/2077-1312/11/7/1406" TargetMode="External"/><Relationship Id="rId10" Type="http://schemas.openxmlformats.org/officeDocument/2006/relationships/hyperlink" Target="https://arxiv.org/pdf/2403.07965v2" TargetMode="External"/><Relationship Id="rId4" Type="http://schemas.openxmlformats.org/officeDocument/2006/relationships/hyperlink" Target="https://arxiv.org/pdf/2305.01386" TargetMode="External"/><Relationship Id="rId9" Type="http://schemas.openxmlformats.org/officeDocument/2006/relationships/hyperlink" Target="https://arxiv.org/pdf/2501.074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08953" y="1162955"/>
            <a:ext cx="7411601" cy="2961784"/>
          </a:xfrm>
        </p:spPr>
        <p:txBody>
          <a:bodyPr>
            <a:normAutofit fontScale="90000"/>
          </a:bodyPr>
          <a:lstStyle/>
          <a:p>
            <a:r>
              <a:rPr lang="en-SG" dirty="0"/>
              <a:t>OIL SPILL DETECTION SYSTEM with synthetic data generation pipeline and dynamic perceiver architecture</a:t>
            </a:r>
          </a:p>
        </p:txBody>
      </p:sp>
      <p:sp>
        <p:nvSpPr>
          <p:cNvPr id="6" name="Subtitle 5"/>
          <p:cNvSpPr>
            <a:spLocks noGrp="1"/>
          </p:cNvSpPr>
          <p:nvPr>
            <p:ph type="subTitle" idx="1"/>
          </p:nvPr>
        </p:nvSpPr>
        <p:spPr>
          <a:xfrm>
            <a:off x="1388466" y="4414815"/>
            <a:ext cx="6863514" cy="463297"/>
          </a:xfrm>
        </p:spPr>
        <p:txBody>
          <a:bodyPr/>
          <a:lstStyle/>
          <a:p>
            <a:r>
              <a:rPr lang="en-SG" dirty="0"/>
              <a:t>Proposal presentation</a:t>
            </a:r>
          </a:p>
        </p:txBody>
      </p:sp>
      <p:sp>
        <p:nvSpPr>
          <p:cNvPr id="7" name="Text Placeholder 6"/>
          <p:cNvSpPr>
            <a:spLocks noGrp="1"/>
          </p:cNvSpPr>
          <p:nvPr>
            <p:ph type="body" sz="quarter" idx="13"/>
          </p:nvPr>
        </p:nvSpPr>
        <p:spPr>
          <a:xfrm>
            <a:off x="1388466" y="4977504"/>
            <a:ext cx="8506769" cy="1076829"/>
          </a:xfrm>
        </p:spPr>
        <p:txBody>
          <a:bodyPr>
            <a:normAutofit/>
          </a:bodyPr>
          <a:lstStyle/>
          <a:p>
            <a:r>
              <a:rPr lang="en-US" dirty="0">
                <a:solidFill>
                  <a:schemeClr val="tx1"/>
                </a:solidFill>
              </a:rPr>
              <a:t>PROJECT GROUP – 20 </a:t>
            </a:r>
          </a:p>
          <a:p>
            <a:r>
              <a:rPr lang="en-US" dirty="0">
                <a:solidFill>
                  <a:schemeClr val="tx1"/>
                </a:solidFill>
              </a:rPr>
              <a:t>SWETA PATTNAIK – A0296537M</a:t>
            </a:r>
          </a:p>
        </p:txBody>
      </p:sp>
    </p:spTree>
    <p:extLst>
      <p:ext uri="{BB962C8B-B14F-4D97-AF65-F5344CB8AC3E}">
        <p14:creationId xmlns:p14="http://schemas.microsoft.com/office/powerpoint/2010/main" val="117394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2E34-1584-0735-972F-336F53B0F6CD}"/>
              </a:ext>
            </a:extLst>
          </p:cNvPr>
          <p:cNvSpPr>
            <a:spLocks noGrp="1"/>
          </p:cNvSpPr>
          <p:nvPr>
            <p:ph type="title"/>
          </p:nvPr>
        </p:nvSpPr>
        <p:spPr>
          <a:xfrm>
            <a:off x="628650" y="351866"/>
            <a:ext cx="6600413" cy="545561"/>
          </a:xfrm>
        </p:spPr>
        <p:txBody>
          <a:bodyPr>
            <a:normAutofit/>
          </a:bodyPr>
          <a:lstStyle/>
          <a:p>
            <a:r>
              <a:rPr lang="en-US" dirty="0"/>
              <a:t>DATASET COLLECTION </a:t>
            </a:r>
          </a:p>
        </p:txBody>
      </p:sp>
      <p:sp>
        <p:nvSpPr>
          <p:cNvPr id="3" name="Text Placeholder 2">
            <a:extLst>
              <a:ext uri="{FF2B5EF4-FFF2-40B4-BE49-F238E27FC236}">
                <a16:creationId xmlns:a16="http://schemas.microsoft.com/office/drawing/2014/main" id="{51919C2A-B975-7324-3F03-FDCBAD7382E2}"/>
              </a:ext>
            </a:extLst>
          </p:cNvPr>
          <p:cNvSpPr>
            <a:spLocks noGrp="1"/>
          </p:cNvSpPr>
          <p:nvPr>
            <p:ph type="body" sz="quarter" idx="13"/>
          </p:nvPr>
        </p:nvSpPr>
        <p:spPr>
          <a:xfrm>
            <a:off x="628650" y="897427"/>
            <a:ext cx="7886700" cy="4143375"/>
          </a:xfrm>
        </p:spPr>
        <p:txBody>
          <a:bodyPr>
            <a:normAutofit/>
          </a:bodyPr>
          <a:lstStyle/>
          <a:p>
            <a:pPr marL="0" indent="0">
              <a:buNone/>
            </a:pPr>
            <a:endParaRPr lang="en-US" sz="1400" dirty="0"/>
          </a:p>
          <a:p>
            <a:r>
              <a:rPr lang="en-US" sz="1400" dirty="0">
                <a:hlinkClick r:id="rId2"/>
              </a:rPr>
              <a:t>https://doi.org/10.25919/4v55-dn16</a:t>
            </a:r>
            <a:r>
              <a:rPr lang="en-US" sz="1400" dirty="0"/>
              <a:t> - </a:t>
            </a:r>
            <a:r>
              <a:rPr lang="en-IN" sz="1400" b="0" i="0" u="none" strike="noStrike" dirty="0">
                <a:solidFill>
                  <a:srgbClr val="00313C"/>
                </a:solidFill>
                <a:effectLst/>
                <a:latin typeface="Montserrat" pitchFamily="2" charset="77"/>
              </a:rPr>
              <a:t>CSIRO Sentinel-1 SAR image dataset of oil- and non-oil features for machine learning ( Deep Learning )</a:t>
            </a:r>
          </a:p>
          <a:p>
            <a:r>
              <a:rPr lang="en-IN" sz="1400" b="0" i="0" u="none" strike="noStrike" dirty="0">
                <a:solidFill>
                  <a:srgbClr val="00313C"/>
                </a:solidFill>
                <a:effectLst/>
                <a:latin typeface="Montserrat" pitchFamily="2" charset="77"/>
              </a:rPr>
              <a:t>Blondeau-</a:t>
            </a:r>
            <a:r>
              <a:rPr lang="en-IN" sz="1400" b="0" i="0" u="none" strike="noStrike" dirty="0" err="1">
                <a:solidFill>
                  <a:srgbClr val="00313C"/>
                </a:solidFill>
                <a:effectLst/>
                <a:latin typeface="Montserrat" pitchFamily="2" charset="77"/>
              </a:rPr>
              <a:t>Patissier</a:t>
            </a:r>
            <a:r>
              <a:rPr lang="en-IN" sz="1400" b="0" i="0" u="none" strike="noStrike" dirty="0">
                <a:solidFill>
                  <a:srgbClr val="00313C"/>
                </a:solidFill>
                <a:effectLst/>
                <a:latin typeface="Montserrat" pitchFamily="2" charset="77"/>
              </a:rPr>
              <a:t>, David; Schroeder, Thomas; </a:t>
            </a:r>
            <a:r>
              <a:rPr lang="en-IN" sz="1400" b="0" i="0" u="none" strike="noStrike" dirty="0" err="1">
                <a:solidFill>
                  <a:srgbClr val="00313C"/>
                </a:solidFill>
                <a:effectLst/>
                <a:latin typeface="Montserrat" pitchFamily="2" charset="77"/>
              </a:rPr>
              <a:t>Diakogiannis</a:t>
            </a:r>
            <a:r>
              <a:rPr lang="en-IN" sz="1400" b="0" i="0" u="none" strike="noStrike" dirty="0">
                <a:solidFill>
                  <a:srgbClr val="00313C"/>
                </a:solidFill>
                <a:effectLst/>
                <a:latin typeface="Montserrat" pitchFamily="2" charset="77"/>
              </a:rPr>
              <a:t>, Foivos; &amp; Li, </a:t>
            </a:r>
            <a:r>
              <a:rPr lang="en-IN" sz="1400" b="0" i="0" u="none" strike="noStrike" dirty="0" err="1">
                <a:solidFill>
                  <a:srgbClr val="00313C"/>
                </a:solidFill>
                <a:effectLst/>
                <a:latin typeface="Montserrat" pitchFamily="2" charset="77"/>
              </a:rPr>
              <a:t>Zhibin</a:t>
            </a:r>
            <a:r>
              <a:rPr lang="en-IN" sz="1400" b="0" i="0" u="none" strike="noStrike" dirty="0">
                <a:solidFill>
                  <a:srgbClr val="00313C"/>
                </a:solidFill>
                <a:effectLst/>
                <a:latin typeface="Montserrat" pitchFamily="2" charset="77"/>
              </a:rPr>
              <a:t> (2022): CSIRO Sentinel-1 SAR image dataset of oil- and non-oil features for machine learning ( Deep Learning ). v1. CSIRO. Data Collection. https://</a:t>
            </a:r>
            <a:r>
              <a:rPr lang="en-IN" sz="1400" b="0" i="0" u="none" strike="noStrike" dirty="0" err="1">
                <a:solidFill>
                  <a:srgbClr val="00313C"/>
                </a:solidFill>
                <a:effectLst/>
                <a:latin typeface="Montserrat" pitchFamily="2" charset="77"/>
              </a:rPr>
              <a:t>doi.org</a:t>
            </a:r>
            <a:r>
              <a:rPr lang="en-IN" sz="1400" b="0" i="0" u="none" strike="noStrike" dirty="0">
                <a:solidFill>
                  <a:srgbClr val="00313C"/>
                </a:solidFill>
                <a:effectLst/>
                <a:latin typeface="Montserrat" pitchFamily="2" charset="77"/>
              </a:rPr>
              <a:t>/10.25919/4v55-dn16</a:t>
            </a:r>
          </a:p>
          <a:p>
            <a:r>
              <a:rPr lang="en-US" sz="1400" dirty="0"/>
              <a:t>License :</a:t>
            </a:r>
          </a:p>
        </p:txBody>
      </p:sp>
      <p:pic>
        <p:nvPicPr>
          <p:cNvPr id="4" name="Picture 3">
            <a:extLst>
              <a:ext uri="{FF2B5EF4-FFF2-40B4-BE49-F238E27FC236}">
                <a16:creationId xmlns:a16="http://schemas.microsoft.com/office/drawing/2014/main" id="{AE20D59A-ABAC-972D-21F9-CA8693F891DE}"/>
              </a:ext>
            </a:extLst>
          </p:cNvPr>
          <p:cNvPicPr>
            <a:picLocks noChangeAspect="1"/>
          </p:cNvPicPr>
          <p:nvPr/>
        </p:nvPicPr>
        <p:blipFill>
          <a:blip r:embed="rId3"/>
          <a:stretch>
            <a:fillRect/>
          </a:stretch>
        </p:blipFill>
        <p:spPr>
          <a:xfrm>
            <a:off x="1482588" y="3073614"/>
            <a:ext cx="2981740" cy="3026392"/>
          </a:xfrm>
          <a:prstGeom prst="rect">
            <a:avLst/>
          </a:prstGeom>
        </p:spPr>
      </p:pic>
    </p:spTree>
    <p:extLst>
      <p:ext uri="{BB962C8B-B14F-4D97-AF65-F5344CB8AC3E}">
        <p14:creationId xmlns:p14="http://schemas.microsoft.com/office/powerpoint/2010/main" val="380136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50F4-2A08-2936-73B1-59FF4545AEB8}"/>
              </a:ext>
            </a:extLst>
          </p:cNvPr>
          <p:cNvSpPr>
            <a:spLocks noGrp="1"/>
          </p:cNvSpPr>
          <p:nvPr>
            <p:ph type="title"/>
          </p:nvPr>
        </p:nvSpPr>
        <p:spPr/>
        <p:txBody>
          <a:bodyPr/>
          <a:lstStyle/>
          <a:p>
            <a:r>
              <a:rPr lang="en-US" dirty="0"/>
              <a:t>DATASET PIPELINE</a:t>
            </a:r>
          </a:p>
        </p:txBody>
      </p:sp>
      <p:sp>
        <p:nvSpPr>
          <p:cNvPr id="8" name="TextBox 7">
            <a:extLst>
              <a:ext uri="{FF2B5EF4-FFF2-40B4-BE49-F238E27FC236}">
                <a16:creationId xmlns:a16="http://schemas.microsoft.com/office/drawing/2014/main" id="{C37A0B15-57A7-E607-0028-36A102CFB27E}"/>
              </a:ext>
            </a:extLst>
          </p:cNvPr>
          <p:cNvSpPr txBox="1"/>
          <p:nvPr/>
        </p:nvSpPr>
        <p:spPr>
          <a:xfrm>
            <a:off x="990600" y="4360733"/>
            <a:ext cx="740410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1600" b="1" dirty="0">
                <a:solidFill>
                  <a:srgbClr val="000000"/>
                </a:solidFill>
                <a:effectLst/>
                <a:latin typeface="+mn-lt"/>
              </a:rPr>
              <a:t>Reference paper - SAR Image Synthesis with Diffusion Models - </a:t>
            </a:r>
            <a:r>
              <a:rPr lang="en-US" sz="1600" dirty="0">
                <a:latin typeface="+mn-lt"/>
                <a:hlinkClick r:id="rId2"/>
              </a:rPr>
              <a:t>https://arxiv.org/pdf/2405.07776v1</a:t>
            </a:r>
            <a:endParaRPr lang="en-IN" sz="1600" b="1" dirty="0">
              <a:solidFill>
                <a:srgbClr val="000000"/>
              </a:solidFill>
              <a:effectLst/>
              <a:latin typeface="+mn-lt"/>
            </a:endParaRPr>
          </a:p>
          <a:p>
            <a:pPr marL="285750" indent="-285750" algn="just">
              <a:buFont typeface="Arial" panose="020B0604020202020204" pitchFamily="34" charset="0"/>
              <a:buChar char="•"/>
            </a:pPr>
            <a:r>
              <a:rPr lang="en-IN" sz="1600" dirty="0">
                <a:solidFill>
                  <a:srgbClr val="000000"/>
                </a:solidFill>
                <a:effectLst/>
                <a:latin typeface="+mn-lt"/>
              </a:rPr>
              <a:t>this paper already evaluates the performance of DDPM and various GAN models.</a:t>
            </a:r>
          </a:p>
          <a:p>
            <a:pPr marL="285750" indent="-285750" algn="just">
              <a:buFont typeface="Arial" panose="020B0604020202020204" pitchFamily="34" charset="0"/>
              <a:buChar char="•"/>
            </a:pPr>
            <a:r>
              <a:rPr lang="en-IN" sz="1600" dirty="0">
                <a:solidFill>
                  <a:srgbClr val="000000"/>
                </a:solidFill>
                <a:effectLst/>
                <a:latin typeface="+mn-lt"/>
              </a:rPr>
              <a:t>DDPM perform better, so in the project DDPM to be used for synthetic data generation.</a:t>
            </a:r>
          </a:p>
          <a:p>
            <a:pPr marL="285750" indent="-285750" algn="just">
              <a:buFont typeface="Arial" panose="020B0604020202020204" pitchFamily="34" charset="0"/>
              <a:buChar char="•"/>
            </a:pPr>
            <a:r>
              <a:rPr lang="en-IN" sz="1600" dirty="0">
                <a:solidFill>
                  <a:srgbClr val="000000"/>
                </a:solidFill>
              </a:rPr>
              <a:t>Evaluation of synthetic dataset with original SAR dataset to be done using FID – Fréchet Inception Distance metric </a:t>
            </a:r>
            <a:endParaRPr lang="en-IN" sz="1600" dirty="0">
              <a:solidFill>
                <a:srgbClr val="000000"/>
              </a:solidFill>
              <a:effectLst/>
              <a:latin typeface="+mn-lt"/>
            </a:endParaRPr>
          </a:p>
          <a:p>
            <a:pPr algn="just"/>
            <a:endParaRPr lang="en-US" sz="1600" dirty="0" err="1">
              <a:solidFill>
                <a:schemeClr val="tx1"/>
              </a:solidFill>
            </a:endParaRPr>
          </a:p>
        </p:txBody>
      </p:sp>
      <p:pic>
        <p:nvPicPr>
          <p:cNvPr id="10" name="Picture 9">
            <a:extLst>
              <a:ext uri="{FF2B5EF4-FFF2-40B4-BE49-F238E27FC236}">
                <a16:creationId xmlns:a16="http://schemas.microsoft.com/office/drawing/2014/main" id="{2846BBDE-F32C-6BAE-3EA4-80C862A87DF2}"/>
              </a:ext>
            </a:extLst>
          </p:cNvPr>
          <p:cNvPicPr>
            <a:picLocks noChangeAspect="1"/>
          </p:cNvPicPr>
          <p:nvPr/>
        </p:nvPicPr>
        <p:blipFill>
          <a:blip r:embed="rId3"/>
          <a:stretch>
            <a:fillRect/>
          </a:stretch>
        </p:blipFill>
        <p:spPr>
          <a:xfrm>
            <a:off x="990600" y="796392"/>
            <a:ext cx="6705459" cy="3564341"/>
          </a:xfrm>
          <a:prstGeom prst="rect">
            <a:avLst/>
          </a:prstGeom>
        </p:spPr>
      </p:pic>
    </p:spTree>
    <p:extLst>
      <p:ext uri="{BB962C8B-B14F-4D97-AF65-F5344CB8AC3E}">
        <p14:creationId xmlns:p14="http://schemas.microsoft.com/office/powerpoint/2010/main" val="221972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47AC-029A-0E5A-85F1-83F0331C2D48}"/>
              </a:ext>
            </a:extLst>
          </p:cNvPr>
          <p:cNvSpPr>
            <a:spLocks noGrp="1"/>
          </p:cNvSpPr>
          <p:nvPr>
            <p:ph type="title"/>
          </p:nvPr>
        </p:nvSpPr>
        <p:spPr/>
        <p:txBody>
          <a:bodyPr>
            <a:normAutofit/>
          </a:bodyPr>
          <a:lstStyle/>
          <a:p>
            <a:r>
              <a:rPr lang="en-US" sz="2800" dirty="0"/>
              <a:t>PROPOSED MODEL ARCHITECTURE</a:t>
            </a:r>
          </a:p>
        </p:txBody>
      </p:sp>
      <p:sp>
        <p:nvSpPr>
          <p:cNvPr id="3" name="Text Placeholder 2">
            <a:extLst>
              <a:ext uri="{FF2B5EF4-FFF2-40B4-BE49-F238E27FC236}">
                <a16:creationId xmlns:a16="http://schemas.microsoft.com/office/drawing/2014/main" id="{4C72C3B7-D135-768C-D143-1AD4768D56CC}"/>
              </a:ext>
            </a:extLst>
          </p:cNvPr>
          <p:cNvSpPr>
            <a:spLocks noGrp="1"/>
          </p:cNvSpPr>
          <p:nvPr>
            <p:ph type="body" sz="quarter" idx="13"/>
          </p:nvPr>
        </p:nvSpPr>
        <p:spPr>
          <a:xfrm>
            <a:off x="539750" y="2810408"/>
            <a:ext cx="7886700" cy="4143375"/>
          </a:xfrm>
        </p:spPr>
        <p:txBody>
          <a:bodyPr>
            <a:normAutofit/>
          </a:bodyPr>
          <a:lstStyle/>
          <a:p>
            <a:r>
              <a:rPr lang="en-IN" sz="2000" dirty="0"/>
              <a:t>Dynamic Perceiver architecture - </a:t>
            </a:r>
            <a:r>
              <a:rPr lang="en-IN" sz="2000" dirty="0">
                <a:solidFill>
                  <a:srgbClr val="000000"/>
                </a:solidFill>
                <a:effectLst/>
                <a:latin typeface="Helvetica" pitchFamily="2" charset="0"/>
              </a:rPr>
              <a:t>Dynamic Perceiver for Efficient Visual Recognition</a:t>
            </a:r>
          </a:p>
          <a:p>
            <a:r>
              <a:rPr lang="en-IN" sz="2000" dirty="0">
                <a:solidFill>
                  <a:srgbClr val="000000"/>
                </a:solidFill>
                <a:effectLst/>
                <a:latin typeface="Helvetica" pitchFamily="2" charset="0"/>
              </a:rPr>
              <a:t>Better than CNNs and </a:t>
            </a:r>
            <a:r>
              <a:rPr lang="en-IN" sz="2000" dirty="0" err="1">
                <a:solidFill>
                  <a:srgbClr val="000000"/>
                </a:solidFill>
                <a:effectLst/>
                <a:latin typeface="Helvetica" pitchFamily="2" charset="0"/>
              </a:rPr>
              <a:t>ViTs</a:t>
            </a:r>
            <a:r>
              <a:rPr lang="en-IN" sz="2000" dirty="0">
                <a:solidFill>
                  <a:srgbClr val="000000"/>
                </a:solidFill>
                <a:effectLst/>
                <a:latin typeface="Helvetica" pitchFamily="2" charset="0"/>
              </a:rPr>
              <a:t> in terms of accuracy and inference efficiency.</a:t>
            </a:r>
          </a:p>
          <a:p>
            <a:r>
              <a:rPr lang="en-IN" sz="2000" dirty="0">
                <a:solidFill>
                  <a:srgbClr val="000000"/>
                </a:solidFill>
                <a:latin typeface="Helvetica" pitchFamily="2" charset="0"/>
              </a:rPr>
              <a:t>Adaptable and versatile framework</a:t>
            </a:r>
            <a:endParaRPr lang="en-IN" sz="2000" dirty="0">
              <a:solidFill>
                <a:srgbClr val="000000"/>
              </a:solidFill>
              <a:effectLst/>
              <a:latin typeface="Helvetica" pitchFamily="2" charset="0"/>
            </a:endParaRPr>
          </a:p>
          <a:p>
            <a:r>
              <a:rPr lang="en-IN" sz="2000" dirty="0">
                <a:solidFill>
                  <a:srgbClr val="000000"/>
                </a:solidFill>
                <a:effectLst/>
                <a:latin typeface="Helvetica" pitchFamily="2" charset="0"/>
              </a:rPr>
              <a:t>Reference Code   </a:t>
            </a:r>
            <a:r>
              <a:rPr lang="en-IN" sz="2000" dirty="0">
                <a:solidFill>
                  <a:srgbClr val="CC006A"/>
                </a:solidFill>
                <a:effectLst/>
                <a:latin typeface="Helvetica" pitchFamily="2" charset="0"/>
                <a:hlinkClick r:id="rId2"/>
              </a:rPr>
              <a:t>https://www.github.com/LeapLabTHU/Dynamic_Perceiver</a:t>
            </a:r>
            <a:r>
              <a:rPr lang="en-IN" sz="2000" dirty="0">
                <a:solidFill>
                  <a:srgbClr val="000000"/>
                </a:solidFill>
                <a:latin typeface="Helvetica" pitchFamily="2" charset="0"/>
              </a:rPr>
              <a:t> </a:t>
            </a:r>
            <a:endParaRPr lang="en-IN" sz="2000" dirty="0">
              <a:solidFill>
                <a:srgbClr val="CC006A"/>
              </a:solidFill>
              <a:effectLst/>
              <a:latin typeface="Helvetica" pitchFamily="2" charset="0"/>
            </a:endParaRPr>
          </a:p>
          <a:p>
            <a:endParaRPr lang="en-IN" sz="2000" dirty="0"/>
          </a:p>
          <a:p>
            <a:endParaRPr lang="en-US" sz="2000" dirty="0"/>
          </a:p>
        </p:txBody>
      </p:sp>
      <p:pic>
        <p:nvPicPr>
          <p:cNvPr id="4" name="Picture 3">
            <a:extLst>
              <a:ext uri="{FF2B5EF4-FFF2-40B4-BE49-F238E27FC236}">
                <a16:creationId xmlns:a16="http://schemas.microsoft.com/office/drawing/2014/main" id="{D2B36D13-D817-13BE-6417-F141B401D23F}"/>
              </a:ext>
            </a:extLst>
          </p:cNvPr>
          <p:cNvPicPr>
            <a:picLocks noChangeAspect="1"/>
          </p:cNvPicPr>
          <p:nvPr/>
        </p:nvPicPr>
        <p:blipFill>
          <a:blip r:embed="rId3"/>
          <a:stretch>
            <a:fillRect/>
          </a:stretch>
        </p:blipFill>
        <p:spPr>
          <a:xfrm>
            <a:off x="539750" y="991795"/>
            <a:ext cx="7772400" cy="1623210"/>
          </a:xfrm>
          <a:prstGeom prst="rect">
            <a:avLst/>
          </a:prstGeom>
        </p:spPr>
      </p:pic>
    </p:spTree>
    <p:extLst>
      <p:ext uri="{BB962C8B-B14F-4D97-AF65-F5344CB8AC3E}">
        <p14:creationId xmlns:p14="http://schemas.microsoft.com/office/powerpoint/2010/main" val="239254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EXPERIMENTAL DESIGN</a:t>
            </a:r>
          </a:p>
        </p:txBody>
      </p:sp>
      <p:sp>
        <p:nvSpPr>
          <p:cNvPr id="3" name="Text Placeholder 2"/>
          <p:cNvSpPr>
            <a:spLocks noGrp="1"/>
          </p:cNvSpPr>
          <p:nvPr>
            <p:ph type="body" sz="quarter" idx="13"/>
          </p:nvPr>
        </p:nvSpPr>
        <p:spPr/>
        <p:txBody>
          <a:bodyPr>
            <a:normAutofit/>
          </a:bodyPr>
          <a:lstStyle/>
          <a:p>
            <a:r>
              <a:rPr lang="en-US" dirty="0"/>
              <a:t>Datasets:</a:t>
            </a:r>
          </a:p>
          <a:p>
            <a:pPr lvl="1"/>
            <a:r>
              <a:rPr lang="en-US" dirty="0"/>
              <a:t>Original</a:t>
            </a:r>
          </a:p>
          <a:p>
            <a:pPr lvl="1"/>
            <a:r>
              <a:rPr lang="en-US" dirty="0"/>
              <a:t>Synthetic</a:t>
            </a:r>
          </a:p>
          <a:p>
            <a:pPr lvl="1"/>
            <a:r>
              <a:rPr lang="en-US" dirty="0"/>
              <a:t>Combined original + synthetic</a:t>
            </a:r>
          </a:p>
          <a:p>
            <a:r>
              <a:rPr lang="en-US" dirty="0"/>
              <a:t>Performance metrics on three datasets </a:t>
            </a:r>
          </a:p>
          <a:p>
            <a:pPr lvl="1"/>
            <a:r>
              <a:rPr lang="en-US" dirty="0" err="1"/>
              <a:t>IoU</a:t>
            </a:r>
            <a:endParaRPr lang="en-US" dirty="0"/>
          </a:p>
          <a:p>
            <a:pPr lvl="1"/>
            <a:r>
              <a:rPr lang="en-US" dirty="0"/>
              <a:t>Precision</a:t>
            </a:r>
          </a:p>
          <a:p>
            <a:pPr lvl="1"/>
            <a:r>
              <a:rPr lang="en-US" dirty="0"/>
              <a:t>Recall</a:t>
            </a:r>
            <a:endParaRPr lang="en-SG" dirty="0"/>
          </a:p>
        </p:txBody>
      </p:sp>
    </p:spTree>
    <p:extLst>
      <p:ext uri="{BB962C8B-B14F-4D97-AF65-F5344CB8AC3E}">
        <p14:creationId xmlns:p14="http://schemas.microsoft.com/office/powerpoint/2010/main" val="31186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PROJECT DELIVERABLES</a:t>
            </a:r>
          </a:p>
        </p:txBody>
      </p:sp>
      <p:sp>
        <p:nvSpPr>
          <p:cNvPr id="3" name="Text Placeholder 2"/>
          <p:cNvSpPr>
            <a:spLocks noGrp="1"/>
          </p:cNvSpPr>
          <p:nvPr>
            <p:ph type="body" sz="quarter" idx="13"/>
          </p:nvPr>
        </p:nvSpPr>
        <p:spPr/>
        <p:txBody>
          <a:bodyPr>
            <a:noAutofit/>
          </a:bodyPr>
          <a:lstStyle/>
          <a:p>
            <a:r>
              <a:rPr lang="en-SG" sz="2400" dirty="0"/>
              <a:t>Original labelled SAR dataset, Synthetic SAR dataset using </a:t>
            </a:r>
            <a:r>
              <a:rPr lang="en-SG" sz="2400" dirty="0" err="1"/>
              <a:t>cDDPM</a:t>
            </a:r>
            <a:r>
              <a:rPr lang="en-SG" sz="2400" dirty="0"/>
              <a:t>, and combined datasets - their comparison and evaluation based on FID.</a:t>
            </a:r>
          </a:p>
          <a:p>
            <a:r>
              <a:rPr lang="en-SG" sz="2400" dirty="0"/>
              <a:t>Model performance on original dataset, synthetic dataset and combined dataset.</a:t>
            </a:r>
          </a:p>
          <a:p>
            <a:r>
              <a:rPr lang="en-SG" sz="2400" dirty="0"/>
              <a:t>A working oil spill detection system, web-based where users can upload SAR images and get the detection result.</a:t>
            </a:r>
          </a:p>
        </p:txBody>
      </p:sp>
    </p:spTree>
    <p:extLst>
      <p:ext uri="{BB962C8B-B14F-4D97-AF65-F5344CB8AC3E}">
        <p14:creationId xmlns:p14="http://schemas.microsoft.com/office/powerpoint/2010/main" val="384505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endParaRPr lang="en-SG" dirty="0"/>
          </a:p>
        </p:txBody>
      </p:sp>
      <p:graphicFrame>
        <p:nvGraphicFramePr>
          <p:cNvPr id="4" name="Table 3">
            <a:extLst>
              <a:ext uri="{FF2B5EF4-FFF2-40B4-BE49-F238E27FC236}">
                <a16:creationId xmlns:a16="http://schemas.microsoft.com/office/drawing/2014/main" id="{CD2942CB-E589-1F17-0D69-065A4DF7E553}"/>
              </a:ext>
            </a:extLst>
          </p:cNvPr>
          <p:cNvGraphicFramePr>
            <a:graphicFrameLocks noGrp="1"/>
          </p:cNvGraphicFramePr>
          <p:nvPr>
            <p:extLst>
              <p:ext uri="{D42A27DB-BD31-4B8C-83A1-F6EECF244321}">
                <p14:modId xmlns:p14="http://schemas.microsoft.com/office/powerpoint/2010/main" val="3618552757"/>
              </p:ext>
            </p:extLst>
          </p:nvPr>
        </p:nvGraphicFramePr>
        <p:xfrm>
          <a:off x="628650" y="975126"/>
          <a:ext cx="7866822" cy="4702105"/>
        </p:xfrm>
        <a:graphic>
          <a:graphicData uri="http://schemas.openxmlformats.org/drawingml/2006/table">
            <a:tbl>
              <a:tblPr firstRow="1" bandRow="1">
                <a:tableStyleId>{5C22544A-7EE6-4342-B048-85BDC9FD1C3A}</a:tableStyleId>
              </a:tblPr>
              <a:tblGrid>
                <a:gridCol w="2097157">
                  <a:extLst>
                    <a:ext uri="{9D8B030D-6E8A-4147-A177-3AD203B41FA5}">
                      <a16:colId xmlns:a16="http://schemas.microsoft.com/office/drawing/2014/main" val="1925169968"/>
                    </a:ext>
                  </a:extLst>
                </a:gridCol>
                <a:gridCol w="3369365">
                  <a:extLst>
                    <a:ext uri="{9D8B030D-6E8A-4147-A177-3AD203B41FA5}">
                      <a16:colId xmlns:a16="http://schemas.microsoft.com/office/drawing/2014/main" val="917045447"/>
                    </a:ext>
                  </a:extLst>
                </a:gridCol>
                <a:gridCol w="2400300">
                  <a:extLst>
                    <a:ext uri="{9D8B030D-6E8A-4147-A177-3AD203B41FA5}">
                      <a16:colId xmlns:a16="http://schemas.microsoft.com/office/drawing/2014/main" val="3782865000"/>
                    </a:ext>
                  </a:extLst>
                </a:gridCol>
              </a:tblGrid>
              <a:tr h="475987">
                <a:tc>
                  <a:txBody>
                    <a:bodyPr/>
                    <a:lstStyle/>
                    <a:p>
                      <a:pPr algn="ctr"/>
                      <a:r>
                        <a:rPr lang="en-US" dirty="0"/>
                        <a:t>Team</a:t>
                      </a:r>
                      <a:r>
                        <a:rPr lang="en-US" baseline="0" dirty="0"/>
                        <a:t> member</a:t>
                      </a:r>
                      <a:endParaRPr lang="en-SG" dirty="0"/>
                    </a:p>
                  </a:txBody>
                  <a:tcPr/>
                </a:tc>
                <a:tc>
                  <a:txBody>
                    <a:bodyPr/>
                    <a:lstStyle/>
                    <a:p>
                      <a:pPr algn="ctr"/>
                      <a:r>
                        <a:rPr lang="en-US" dirty="0"/>
                        <a:t>Project responsibility</a:t>
                      </a:r>
                      <a:endParaRPr lang="en-SG" dirty="0"/>
                    </a:p>
                  </a:txBody>
                  <a:tcPr/>
                </a:tc>
                <a:tc>
                  <a:txBody>
                    <a:bodyPr/>
                    <a:lstStyle/>
                    <a:p>
                      <a:pPr algn="ctr"/>
                      <a:r>
                        <a:rPr lang="en-SG" dirty="0"/>
                        <a:t>Progress</a:t>
                      </a:r>
                    </a:p>
                  </a:txBody>
                  <a:tcPr/>
                </a:tc>
                <a:extLst>
                  <a:ext uri="{0D108BD9-81ED-4DB2-BD59-A6C34878D82A}">
                    <a16:rowId xmlns:a16="http://schemas.microsoft.com/office/drawing/2014/main" val="3041624680"/>
                  </a:ext>
                </a:extLst>
              </a:tr>
              <a:tr h="685800">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Sweta </a:t>
                      </a:r>
                      <a:r>
                        <a:rPr kumimoji="0" lang="en-US" sz="1800" b="0" i="0" u="none" strike="noStrike" kern="1200" cap="none" spc="0" normalizeH="0" baseline="0" noProof="0" dirty="0" err="1">
                          <a:ln>
                            <a:noFill/>
                          </a:ln>
                          <a:solidFill>
                            <a:prstClr val="black"/>
                          </a:solidFill>
                          <a:effectLst/>
                          <a:uLnTx/>
                          <a:uFillTx/>
                          <a:latin typeface="Arial"/>
                          <a:ea typeface="+mn-ea"/>
                          <a:cs typeface="+mn-cs"/>
                        </a:rPr>
                        <a:t>Pattnaik</a:t>
                      </a: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Oil Spill SAR dataset with </a:t>
                      </a:r>
                      <a:r>
                        <a:rPr lang="en-SG" dirty="0" err="1"/>
                        <a:t>lables</a:t>
                      </a:r>
                      <a:r>
                        <a:rPr lang="en-SG" dirty="0"/>
                        <a:t> collection</a:t>
                      </a:r>
                    </a:p>
                  </a:txBody>
                  <a:tcPr/>
                </a:tc>
                <a:tc>
                  <a:txBody>
                    <a:bodyPr/>
                    <a:lstStyle/>
                    <a:p>
                      <a:pPr algn="ctr"/>
                      <a:r>
                        <a:rPr lang="en-SG" dirty="0"/>
                        <a:t>Done</a:t>
                      </a:r>
                    </a:p>
                  </a:txBody>
                  <a:tcPr/>
                </a:tc>
                <a:extLst>
                  <a:ext uri="{0D108BD9-81ED-4DB2-BD59-A6C34878D82A}">
                    <a16:rowId xmlns:a16="http://schemas.microsoft.com/office/drawing/2014/main" val="1495771805"/>
                  </a:ext>
                </a:extLst>
              </a:tr>
              <a:tr h="705678">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Synthetic Oil Spill SAR dataset generation - DDPM</a:t>
                      </a:r>
                    </a:p>
                  </a:txBody>
                  <a:tcPr/>
                </a:tc>
                <a:tc>
                  <a:txBody>
                    <a:bodyPr/>
                    <a:lstStyle/>
                    <a:p>
                      <a:pPr algn="ctr"/>
                      <a:r>
                        <a:rPr lang="en-SG" dirty="0"/>
                        <a:t>In Progress</a:t>
                      </a:r>
                    </a:p>
                  </a:txBody>
                  <a:tcPr/>
                </a:tc>
                <a:extLst>
                  <a:ext uri="{0D108BD9-81ED-4DB2-BD59-A6C34878D82A}">
                    <a16:rowId xmlns:a16="http://schemas.microsoft.com/office/drawing/2014/main" val="3954118783"/>
                  </a:ext>
                </a:extLst>
              </a:tr>
              <a:tr h="69506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SG" dirty="0"/>
                        <a:t>Model Training and testing (models – Dynamic Perceiver model)</a:t>
                      </a:r>
                    </a:p>
                  </a:txBody>
                  <a:tcPr/>
                </a:tc>
                <a:tc>
                  <a:txBody>
                    <a:bodyPr/>
                    <a:lstStyle/>
                    <a:p>
                      <a:pPr algn="ctr"/>
                      <a:r>
                        <a:rPr lang="en-SG" dirty="0"/>
                        <a:t>Not yet started</a:t>
                      </a:r>
                    </a:p>
                  </a:txBody>
                  <a:tcPr/>
                </a:tc>
                <a:extLst>
                  <a:ext uri="{0D108BD9-81ED-4DB2-BD59-A6C34878D82A}">
                    <a16:rowId xmlns:a16="http://schemas.microsoft.com/office/drawing/2014/main" val="2858013907"/>
                  </a:ext>
                </a:extLst>
              </a:tr>
              <a:tr h="63651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Evaluation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Not yet started</a:t>
                      </a:r>
                    </a:p>
                    <a:p>
                      <a:pPr algn="ctr"/>
                      <a:endParaRPr lang="en-SG" dirty="0"/>
                    </a:p>
                  </a:txBody>
                  <a:tcPr/>
                </a:tc>
                <a:extLst>
                  <a:ext uri="{0D108BD9-81ED-4DB2-BD59-A6C34878D82A}">
                    <a16:rowId xmlns:a16="http://schemas.microsoft.com/office/drawing/2014/main" val="921411090"/>
                  </a:ext>
                </a:extLst>
              </a:tr>
              <a:tr h="47310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Output Simulation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Not yet started</a:t>
                      </a:r>
                    </a:p>
                    <a:p>
                      <a:pPr algn="ctr"/>
                      <a:endParaRPr lang="en-SG" dirty="0"/>
                    </a:p>
                  </a:txBody>
                  <a:tcPr/>
                </a:tc>
                <a:extLst>
                  <a:ext uri="{0D108BD9-81ED-4DB2-BD59-A6C34878D82A}">
                    <a16:rowId xmlns:a16="http://schemas.microsoft.com/office/drawing/2014/main" val="1800325615"/>
                  </a:ext>
                </a:extLst>
              </a:tr>
              <a:tr h="60628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Report, Presentation, Video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Not yet started</a:t>
                      </a:r>
                    </a:p>
                    <a:p>
                      <a:pPr algn="ctr"/>
                      <a:endParaRPr lang="en-SG" dirty="0"/>
                    </a:p>
                  </a:txBody>
                  <a:tcPr/>
                </a:tc>
                <a:extLst>
                  <a:ext uri="{0D108BD9-81ED-4DB2-BD59-A6C34878D82A}">
                    <a16:rowId xmlns:a16="http://schemas.microsoft.com/office/drawing/2014/main" val="3029877353"/>
                  </a:ext>
                </a:extLst>
              </a:tr>
            </a:tbl>
          </a:graphicData>
        </a:graphic>
      </p:graphicFrame>
    </p:spTree>
    <p:extLst>
      <p:ext uri="{BB962C8B-B14F-4D97-AF65-F5344CB8AC3E}">
        <p14:creationId xmlns:p14="http://schemas.microsoft.com/office/powerpoint/2010/main" val="221720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1FE2-8AC4-AC2B-9476-377CD15A653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56873113-C0D0-CE3B-D1D3-B5FEA88FBA29}"/>
              </a:ext>
            </a:extLst>
          </p:cNvPr>
          <p:cNvSpPr>
            <a:spLocks noGrp="1"/>
          </p:cNvSpPr>
          <p:nvPr>
            <p:ph type="body" sz="quarter" idx="13"/>
          </p:nvPr>
        </p:nvSpPr>
        <p:spPr/>
        <p:txBody>
          <a:bodyPr>
            <a:normAutofit/>
          </a:bodyPr>
          <a:lstStyle/>
          <a:p>
            <a:r>
              <a:rPr lang="en-US" sz="2000" dirty="0"/>
              <a:t>Collection of labeled Oil Spill SAR dataset </a:t>
            </a:r>
          </a:p>
          <a:p>
            <a:r>
              <a:rPr lang="en-US" sz="2000" dirty="0"/>
              <a:t>Benchmarking synthetic dataset </a:t>
            </a:r>
          </a:p>
          <a:p>
            <a:r>
              <a:rPr lang="en-US" sz="2000" dirty="0"/>
              <a:t>Deployment considerations for edge devices – Faster inference, Low power, Conditional computation</a:t>
            </a:r>
          </a:p>
          <a:p>
            <a:endParaRPr lang="en-US" sz="2000" dirty="0"/>
          </a:p>
        </p:txBody>
      </p:sp>
    </p:spTree>
    <p:extLst>
      <p:ext uri="{BB962C8B-B14F-4D97-AF65-F5344CB8AC3E}">
        <p14:creationId xmlns:p14="http://schemas.microsoft.com/office/powerpoint/2010/main" val="50686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D0CC-64D1-D3C5-5944-F2F0F3538DED}"/>
              </a:ext>
            </a:extLst>
          </p:cNvPr>
          <p:cNvSpPr>
            <a:spLocks noGrp="1"/>
          </p:cNvSpPr>
          <p:nvPr>
            <p:ph type="title"/>
          </p:nvPr>
        </p:nvSpPr>
        <p:spPr/>
        <p:txBody>
          <a:bodyPr>
            <a:noAutofit/>
          </a:bodyPr>
          <a:lstStyle/>
          <a:p>
            <a:r>
              <a:rPr lang="en-US" dirty="0"/>
              <a:t>FUTURE SCOPE</a:t>
            </a:r>
          </a:p>
        </p:txBody>
      </p:sp>
      <p:sp>
        <p:nvSpPr>
          <p:cNvPr id="3" name="Text Placeholder 2">
            <a:extLst>
              <a:ext uri="{FF2B5EF4-FFF2-40B4-BE49-F238E27FC236}">
                <a16:creationId xmlns:a16="http://schemas.microsoft.com/office/drawing/2014/main" id="{05121419-BD2F-B450-77AE-AD4BE4686F2F}"/>
              </a:ext>
            </a:extLst>
          </p:cNvPr>
          <p:cNvSpPr>
            <a:spLocks noGrp="1"/>
          </p:cNvSpPr>
          <p:nvPr>
            <p:ph type="body" sz="quarter" idx="13"/>
          </p:nvPr>
        </p:nvSpPr>
        <p:spPr/>
        <p:txBody>
          <a:bodyPr>
            <a:normAutofit/>
          </a:bodyPr>
          <a:lstStyle/>
          <a:p>
            <a:r>
              <a:rPr lang="en-US" sz="2000" dirty="0"/>
              <a:t>Satellite images depend on the revisit frequency, like Sentinel-1 has 12 days revisit time.</a:t>
            </a:r>
          </a:p>
          <a:p>
            <a:r>
              <a:rPr lang="en-US" sz="2000" dirty="0"/>
              <a:t>Data from multiple sources like optical images from satellite, cameras, drones, UAVs, </a:t>
            </a:r>
            <a:r>
              <a:rPr lang="en-US" sz="2000" dirty="0" err="1"/>
              <a:t>etc</a:t>
            </a:r>
            <a:r>
              <a:rPr lang="en-US" sz="2000" dirty="0"/>
              <a:t> will be helpful.</a:t>
            </a:r>
          </a:p>
        </p:txBody>
      </p:sp>
    </p:spTree>
    <p:extLst>
      <p:ext uri="{BB962C8B-B14F-4D97-AF65-F5344CB8AC3E}">
        <p14:creationId xmlns:p14="http://schemas.microsoft.com/office/powerpoint/2010/main" val="81434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INTRODUCTION</a:t>
            </a:r>
          </a:p>
        </p:txBody>
      </p:sp>
      <p:sp>
        <p:nvSpPr>
          <p:cNvPr id="3" name="Text Placeholder 2"/>
          <p:cNvSpPr>
            <a:spLocks noGrp="1"/>
          </p:cNvSpPr>
          <p:nvPr>
            <p:ph type="body" sz="quarter" idx="13"/>
          </p:nvPr>
        </p:nvSpPr>
        <p:spPr>
          <a:xfrm>
            <a:off x="628650" y="1167027"/>
            <a:ext cx="7905750" cy="4967073"/>
          </a:xfrm>
        </p:spPr>
        <p:txBody>
          <a:bodyPr>
            <a:noAutofit/>
          </a:bodyPr>
          <a:lstStyle/>
          <a:p>
            <a:r>
              <a:rPr lang="en-US" sz="2000" dirty="0"/>
              <a:t>Oil spill detection system is useful for early detection and timely deployment of the oil spill services, which in turn, will help prevent damage to coastline, and other economic and social impact.</a:t>
            </a:r>
          </a:p>
          <a:p>
            <a:r>
              <a:rPr lang="en-US" sz="2000" dirty="0"/>
              <a:t>Causes of oil spill :</a:t>
            </a:r>
          </a:p>
          <a:p>
            <a:pPr lvl="1"/>
            <a:r>
              <a:rPr lang="en-US" sz="2000" dirty="0"/>
              <a:t>Accidents – Collisions, Allisions</a:t>
            </a:r>
          </a:p>
          <a:p>
            <a:pPr lvl="1"/>
            <a:r>
              <a:rPr lang="en-US" sz="2000" dirty="0"/>
              <a:t>Oil rigs</a:t>
            </a:r>
          </a:p>
          <a:p>
            <a:pPr lvl="1"/>
            <a:r>
              <a:rPr lang="en-US" sz="2000" dirty="0"/>
              <a:t>Industries waste</a:t>
            </a:r>
          </a:p>
          <a:p>
            <a:pPr lvl="1"/>
            <a:r>
              <a:rPr lang="en-US" sz="2000" dirty="0"/>
              <a:t>Deliberate oil spill or illegal discharge before entering the port</a:t>
            </a:r>
          </a:p>
          <a:p>
            <a:pPr lvl="1"/>
            <a:r>
              <a:rPr lang="en-US" sz="2000" dirty="0"/>
              <a:t>Naturally occurring oil spills – clues for oil prospects in deep sea / ocean profiling </a:t>
            </a:r>
          </a:p>
          <a:p>
            <a:r>
              <a:rPr lang="en-US" sz="2000" dirty="0"/>
              <a:t>In Singapore, the maritime traffic is one of the highest in the world. Cases of oil spill can happen any time (oil spill incident in  West Coast, Singapore, around June, 2024.)</a:t>
            </a:r>
          </a:p>
          <a:p>
            <a:pPr marL="457200" lvl="1" indent="0">
              <a:buNone/>
            </a:pPr>
            <a:endParaRPr lang="en-US" sz="2000" dirty="0"/>
          </a:p>
          <a:p>
            <a:endParaRPr lang="en-US" sz="2000" dirty="0"/>
          </a:p>
          <a:p>
            <a:pPr marL="0" indent="0">
              <a:buNone/>
            </a:pPr>
            <a:endParaRPr lang="en-SG" sz="2000" dirty="0"/>
          </a:p>
        </p:txBody>
      </p:sp>
    </p:spTree>
    <p:extLst>
      <p:ext uri="{BB962C8B-B14F-4D97-AF65-F5344CB8AC3E}">
        <p14:creationId xmlns:p14="http://schemas.microsoft.com/office/powerpoint/2010/main" val="161368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3377-6339-4408-5836-53C04C00E649}"/>
              </a:ext>
            </a:extLst>
          </p:cNvPr>
          <p:cNvSpPr>
            <a:spLocks noGrp="1"/>
          </p:cNvSpPr>
          <p:nvPr>
            <p:ph type="title"/>
          </p:nvPr>
        </p:nvSpPr>
        <p:spPr/>
        <p:txBody>
          <a:bodyPr>
            <a:normAutofit/>
          </a:bodyPr>
          <a:lstStyle/>
          <a:p>
            <a:r>
              <a:rPr lang="en-US" dirty="0"/>
              <a:t>EXAMPLES </a:t>
            </a:r>
          </a:p>
        </p:txBody>
      </p:sp>
      <p:pic>
        <p:nvPicPr>
          <p:cNvPr id="4" name="Picture 3">
            <a:extLst>
              <a:ext uri="{FF2B5EF4-FFF2-40B4-BE49-F238E27FC236}">
                <a16:creationId xmlns:a16="http://schemas.microsoft.com/office/drawing/2014/main" id="{6E34116A-16ED-EF1F-685B-49878BF252D1}"/>
              </a:ext>
            </a:extLst>
          </p:cNvPr>
          <p:cNvPicPr>
            <a:picLocks noChangeAspect="1"/>
          </p:cNvPicPr>
          <p:nvPr/>
        </p:nvPicPr>
        <p:blipFill>
          <a:blip r:embed="rId2"/>
          <a:stretch>
            <a:fillRect/>
          </a:stretch>
        </p:blipFill>
        <p:spPr>
          <a:xfrm>
            <a:off x="187103" y="1431236"/>
            <a:ext cx="4591136" cy="3101008"/>
          </a:xfrm>
          <a:prstGeom prst="rect">
            <a:avLst/>
          </a:prstGeom>
        </p:spPr>
      </p:pic>
      <p:sp>
        <p:nvSpPr>
          <p:cNvPr id="5" name="TextBox 4">
            <a:extLst>
              <a:ext uri="{FF2B5EF4-FFF2-40B4-BE49-F238E27FC236}">
                <a16:creationId xmlns:a16="http://schemas.microsoft.com/office/drawing/2014/main" id="{DDE7218B-9981-3546-F4DB-87CD6D29C8FD}"/>
              </a:ext>
            </a:extLst>
          </p:cNvPr>
          <p:cNvSpPr txBox="1"/>
          <p:nvPr/>
        </p:nvSpPr>
        <p:spPr>
          <a:xfrm>
            <a:off x="367748" y="4721087"/>
            <a:ext cx="4296189" cy="923330"/>
          </a:xfrm>
          <a:prstGeom prst="rect">
            <a:avLst/>
          </a:prstGeom>
          <a:noFill/>
        </p:spPr>
        <p:txBody>
          <a:bodyPr wrap="square" rtlCol="0">
            <a:spAutoFit/>
          </a:bodyPr>
          <a:lstStyle/>
          <a:p>
            <a:pPr algn="l"/>
            <a:r>
              <a:rPr lang="en-US" dirty="0">
                <a:hlinkClick r:id="rId3"/>
              </a:rPr>
              <a:t>https://www.channelnewsasia.com/singapore/oil-spill-slick-sentosa-beaches-east-coast-park-labrador-park-4412481</a:t>
            </a:r>
            <a:r>
              <a:rPr lang="en-US" dirty="0"/>
              <a:t> </a:t>
            </a:r>
            <a:endParaRPr lang="en-US" dirty="0">
              <a:solidFill>
                <a:schemeClr val="tx1"/>
              </a:solidFill>
            </a:endParaRPr>
          </a:p>
        </p:txBody>
      </p:sp>
      <p:pic>
        <p:nvPicPr>
          <p:cNvPr id="6" name="Picture 5">
            <a:extLst>
              <a:ext uri="{FF2B5EF4-FFF2-40B4-BE49-F238E27FC236}">
                <a16:creationId xmlns:a16="http://schemas.microsoft.com/office/drawing/2014/main" id="{8E34355D-CF8B-9274-CA73-5331CED09A47}"/>
              </a:ext>
            </a:extLst>
          </p:cNvPr>
          <p:cNvPicPr>
            <a:picLocks noChangeAspect="1"/>
          </p:cNvPicPr>
          <p:nvPr/>
        </p:nvPicPr>
        <p:blipFill>
          <a:blip r:embed="rId4"/>
          <a:stretch>
            <a:fillRect/>
          </a:stretch>
        </p:blipFill>
        <p:spPr>
          <a:xfrm>
            <a:off x="4778238" y="1553250"/>
            <a:ext cx="3824081" cy="2869663"/>
          </a:xfrm>
          <a:prstGeom prst="rect">
            <a:avLst/>
          </a:prstGeom>
        </p:spPr>
      </p:pic>
      <p:sp>
        <p:nvSpPr>
          <p:cNvPr id="9" name="TextBox 8">
            <a:extLst>
              <a:ext uri="{FF2B5EF4-FFF2-40B4-BE49-F238E27FC236}">
                <a16:creationId xmlns:a16="http://schemas.microsoft.com/office/drawing/2014/main" id="{7C281FDC-6B1E-D4DC-CFA2-AE88273E61B0}"/>
              </a:ext>
            </a:extLst>
          </p:cNvPr>
          <p:cNvSpPr txBox="1"/>
          <p:nvPr/>
        </p:nvSpPr>
        <p:spPr>
          <a:xfrm>
            <a:off x="4663938" y="4721087"/>
            <a:ext cx="3933410" cy="1200329"/>
          </a:xfrm>
          <a:prstGeom prst="rect">
            <a:avLst/>
          </a:prstGeom>
          <a:noFill/>
        </p:spPr>
        <p:txBody>
          <a:bodyPr wrap="square" rtlCol="0">
            <a:spAutoFit/>
          </a:bodyPr>
          <a:lstStyle/>
          <a:p>
            <a:pPr algn="l"/>
            <a:r>
              <a:rPr lang="en-US" dirty="0">
                <a:solidFill>
                  <a:schemeClr val="tx1"/>
                </a:solidFill>
                <a:hlinkClick r:id="rId5"/>
              </a:rPr>
              <a:t>https://www.reuters.com/pictures/pictures-singapore-intensifies-clean-up-oil-spill-spreads-along-coast-2024-06-17/</a:t>
            </a:r>
            <a:r>
              <a:rPr lang="en-US" dirty="0">
                <a:solidFill>
                  <a:schemeClr val="tx1"/>
                </a:solidFill>
              </a:rPr>
              <a:t> </a:t>
            </a:r>
          </a:p>
        </p:txBody>
      </p:sp>
    </p:spTree>
    <p:extLst>
      <p:ext uri="{BB962C8B-B14F-4D97-AF65-F5344CB8AC3E}">
        <p14:creationId xmlns:p14="http://schemas.microsoft.com/office/powerpoint/2010/main" val="350772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PROBLEM SCENARIO</a:t>
            </a:r>
          </a:p>
        </p:txBody>
      </p:sp>
      <p:sp>
        <p:nvSpPr>
          <p:cNvPr id="3" name="Text Placeholder 2"/>
          <p:cNvSpPr>
            <a:spLocks noGrp="1"/>
          </p:cNvSpPr>
          <p:nvPr>
            <p:ph type="body" sz="quarter" idx="13"/>
          </p:nvPr>
        </p:nvSpPr>
        <p:spPr>
          <a:xfrm>
            <a:off x="628650" y="976527"/>
            <a:ext cx="7886700" cy="4143375"/>
          </a:xfrm>
        </p:spPr>
        <p:txBody>
          <a:bodyPr>
            <a:noAutofit/>
          </a:bodyPr>
          <a:lstStyle/>
          <a:p>
            <a:r>
              <a:rPr lang="en-US" sz="2000" dirty="0">
                <a:latin typeface="+mn-lt"/>
              </a:rPr>
              <a:t>Detection of oil spill incidents using SAR images along with the synthetic generated SAR images.</a:t>
            </a:r>
          </a:p>
          <a:p>
            <a:r>
              <a:rPr lang="en-US" sz="2000" dirty="0">
                <a:latin typeface="+mn-lt"/>
              </a:rPr>
              <a:t>SAR :</a:t>
            </a:r>
          </a:p>
          <a:p>
            <a:pPr lvl="1"/>
            <a:r>
              <a:rPr lang="en-US" sz="2000" dirty="0">
                <a:latin typeface="+mn-lt"/>
              </a:rPr>
              <a:t>One of the remote sensing modalities, measures the reflected backscatter of the microwave signals from the earth’s surface</a:t>
            </a:r>
          </a:p>
          <a:p>
            <a:pPr lvl="1"/>
            <a:r>
              <a:rPr lang="en-US" sz="2000" dirty="0">
                <a:latin typeface="+mn-lt"/>
              </a:rPr>
              <a:t>Advantages:</a:t>
            </a:r>
          </a:p>
          <a:p>
            <a:pPr lvl="2"/>
            <a:r>
              <a:rPr lang="en-US" dirty="0">
                <a:latin typeface="+mn-lt"/>
              </a:rPr>
              <a:t>Data acquisition in all weather and light conditions</a:t>
            </a:r>
          </a:p>
          <a:p>
            <a:pPr lvl="2"/>
            <a:r>
              <a:rPr lang="en-US" dirty="0">
                <a:latin typeface="+mn-lt"/>
              </a:rPr>
              <a:t>No occlusion issue due to clouds </a:t>
            </a:r>
          </a:p>
          <a:p>
            <a:r>
              <a:rPr lang="en-US" sz="2000" dirty="0">
                <a:latin typeface="+mn-lt"/>
              </a:rPr>
              <a:t>Use of dynamic perceiver architecture for efficient detection</a:t>
            </a:r>
          </a:p>
          <a:p>
            <a:r>
              <a:rPr lang="en-US" sz="2000" dirty="0">
                <a:latin typeface="+mn-lt"/>
              </a:rPr>
              <a:t>Goals :</a:t>
            </a:r>
          </a:p>
          <a:p>
            <a:pPr lvl="1"/>
            <a:r>
              <a:rPr lang="en-US" sz="2000" dirty="0">
                <a:latin typeface="+mn-lt"/>
              </a:rPr>
              <a:t>To get accuracy more than 90%, better than existing state of the art product </a:t>
            </a:r>
          </a:p>
          <a:p>
            <a:pPr lvl="1"/>
            <a:r>
              <a:rPr lang="en-US" sz="2000" dirty="0">
                <a:latin typeface="+mn-lt"/>
              </a:rPr>
              <a:t>Use of synthetic SAR data along with original SAR data </a:t>
            </a:r>
          </a:p>
          <a:p>
            <a:pPr lvl="1"/>
            <a:r>
              <a:rPr lang="en-US" sz="2000" dirty="0">
                <a:latin typeface="+mn-lt"/>
              </a:rPr>
              <a:t>Efficient detection with less false positives</a:t>
            </a:r>
          </a:p>
          <a:p>
            <a:pPr lvl="1"/>
            <a:r>
              <a:rPr lang="en-US" sz="2000" dirty="0">
                <a:latin typeface="+mn-lt"/>
              </a:rPr>
              <a:t>Faster inference</a:t>
            </a:r>
          </a:p>
          <a:p>
            <a:endParaRPr lang="en-SG" sz="2000" dirty="0">
              <a:latin typeface="+mn-lt"/>
            </a:endParaRPr>
          </a:p>
        </p:txBody>
      </p:sp>
    </p:spTree>
    <p:extLst>
      <p:ext uri="{BB962C8B-B14F-4D97-AF65-F5344CB8AC3E}">
        <p14:creationId xmlns:p14="http://schemas.microsoft.com/office/powerpoint/2010/main" val="46306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CD62-1226-97C5-7394-3E560DC42994}"/>
              </a:ext>
            </a:extLst>
          </p:cNvPr>
          <p:cNvSpPr>
            <a:spLocks noGrp="1"/>
          </p:cNvSpPr>
          <p:nvPr>
            <p:ph type="title"/>
          </p:nvPr>
        </p:nvSpPr>
        <p:spPr/>
        <p:txBody>
          <a:bodyPr/>
          <a:lstStyle/>
          <a:p>
            <a:r>
              <a:rPr lang="en-US" dirty="0"/>
              <a:t>SAR FOR OIL SPILL DETECTION</a:t>
            </a:r>
          </a:p>
        </p:txBody>
      </p:sp>
      <p:pic>
        <p:nvPicPr>
          <p:cNvPr id="4" name="Picture 3">
            <a:extLst>
              <a:ext uri="{FF2B5EF4-FFF2-40B4-BE49-F238E27FC236}">
                <a16:creationId xmlns:a16="http://schemas.microsoft.com/office/drawing/2014/main" id="{CF9DE880-6E2C-EAFD-325D-5443E08863A7}"/>
              </a:ext>
            </a:extLst>
          </p:cNvPr>
          <p:cNvPicPr>
            <a:picLocks noChangeAspect="1"/>
          </p:cNvPicPr>
          <p:nvPr/>
        </p:nvPicPr>
        <p:blipFill>
          <a:blip r:embed="rId2"/>
          <a:stretch>
            <a:fillRect/>
          </a:stretch>
        </p:blipFill>
        <p:spPr>
          <a:xfrm>
            <a:off x="628650" y="796392"/>
            <a:ext cx="7441924" cy="5355930"/>
          </a:xfrm>
          <a:prstGeom prst="rect">
            <a:avLst/>
          </a:prstGeom>
        </p:spPr>
      </p:pic>
      <p:sp>
        <p:nvSpPr>
          <p:cNvPr id="5" name="TextBox 4">
            <a:extLst>
              <a:ext uri="{FF2B5EF4-FFF2-40B4-BE49-F238E27FC236}">
                <a16:creationId xmlns:a16="http://schemas.microsoft.com/office/drawing/2014/main" id="{51AE3655-EFE9-F1B3-C253-AD939B6A69C8}"/>
              </a:ext>
            </a:extLst>
          </p:cNvPr>
          <p:cNvSpPr txBox="1"/>
          <p:nvPr/>
        </p:nvSpPr>
        <p:spPr>
          <a:xfrm>
            <a:off x="628650" y="6190052"/>
            <a:ext cx="3207854" cy="507831"/>
          </a:xfrm>
          <a:prstGeom prst="rect">
            <a:avLst/>
          </a:prstGeom>
          <a:noFill/>
        </p:spPr>
        <p:txBody>
          <a:bodyPr wrap="square" rtlCol="0">
            <a:spAutoFit/>
          </a:bodyPr>
          <a:lstStyle/>
          <a:p>
            <a:pPr algn="just"/>
            <a:r>
              <a:rPr lang="en-US" sz="900" dirty="0">
                <a:solidFill>
                  <a:schemeClr val="tx1"/>
                </a:solidFill>
                <a:hlinkClick r:id="rId3"/>
              </a:rPr>
              <a:t>https://sentinels.copernicus.eu/web/success-stories/-/copernicus-sentinel-1-data-enable-oil-spill-detection-in-south-eastern-mediterranean-sea</a:t>
            </a:r>
            <a:r>
              <a:rPr lang="en-US" sz="900" dirty="0">
                <a:solidFill>
                  <a:schemeClr val="tx1"/>
                </a:solidFill>
              </a:rPr>
              <a:t> </a:t>
            </a:r>
          </a:p>
        </p:txBody>
      </p:sp>
      <p:sp>
        <p:nvSpPr>
          <p:cNvPr id="6" name="TextBox 5">
            <a:extLst>
              <a:ext uri="{FF2B5EF4-FFF2-40B4-BE49-F238E27FC236}">
                <a16:creationId xmlns:a16="http://schemas.microsoft.com/office/drawing/2014/main" id="{20A56394-DD0A-4F37-9E84-A8E78D4EAB6F}"/>
              </a:ext>
            </a:extLst>
          </p:cNvPr>
          <p:cNvSpPr txBox="1"/>
          <p:nvPr/>
        </p:nvSpPr>
        <p:spPr>
          <a:xfrm>
            <a:off x="4967082" y="4989723"/>
            <a:ext cx="3033918" cy="1200329"/>
          </a:xfrm>
          <a:prstGeom prst="rect">
            <a:avLst/>
          </a:prstGeom>
          <a:noFill/>
        </p:spPr>
        <p:txBody>
          <a:bodyPr wrap="square" rtlCol="0">
            <a:spAutoFit/>
          </a:bodyPr>
          <a:lstStyle/>
          <a:p>
            <a:pPr algn="just"/>
            <a:r>
              <a:rPr lang="en-IN" sz="900" b="0" i="0" u="none" strike="noStrike" dirty="0">
                <a:effectLst/>
                <a:highlight>
                  <a:srgbClr val="00FBE2"/>
                </a:highlight>
                <a:latin typeface="Montserrat" pitchFamily="2" charset="77"/>
              </a:rPr>
              <a:t>The detector is based on the You Only Look Once version 4 (YOLOv4) object detection architecture, which was trained with 5930 Copernicus Sentinel-1 SAR images from 2015 to 2018. A total of 9768 oil spills from different sources and with varying sizes were discovered in the data and manually inspected by the researchers.</a:t>
            </a:r>
            <a:endParaRPr lang="en-US" sz="900" dirty="0"/>
          </a:p>
          <a:p>
            <a:pPr algn="just"/>
            <a:endParaRPr lang="en-US" sz="900" dirty="0" err="1">
              <a:solidFill>
                <a:schemeClr val="tx1"/>
              </a:solidFill>
            </a:endParaRPr>
          </a:p>
        </p:txBody>
      </p:sp>
    </p:spTree>
    <p:extLst>
      <p:ext uri="{BB962C8B-B14F-4D97-AF65-F5344CB8AC3E}">
        <p14:creationId xmlns:p14="http://schemas.microsoft.com/office/powerpoint/2010/main" val="30173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COMMERCIAL SOLUTIONS</a:t>
            </a:r>
          </a:p>
        </p:txBody>
      </p:sp>
      <p:graphicFrame>
        <p:nvGraphicFramePr>
          <p:cNvPr id="4" name="Table 3">
            <a:extLst>
              <a:ext uri="{FF2B5EF4-FFF2-40B4-BE49-F238E27FC236}">
                <a16:creationId xmlns:a16="http://schemas.microsoft.com/office/drawing/2014/main" id="{10FE1B28-083A-7F31-1902-270CDC7DC3E1}"/>
              </a:ext>
            </a:extLst>
          </p:cNvPr>
          <p:cNvGraphicFramePr>
            <a:graphicFrameLocks noGrp="1"/>
          </p:cNvGraphicFramePr>
          <p:nvPr>
            <p:extLst>
              <p:ext uri="{D42A27DB-BD31-4B8C-83A1-F6EECF244321}">
                <p14:modId xmlns:p14="http://schemas.microsoft.com/office/powerpoint/2010/main" val="207991396"/>
              </p:ext>
            </p:extLst>
          </p:nvPr>
        </p:nvGraphicFramePr>
        <p:xfrm>
          <a:off x="628650" y="957044"/>
          <a:ext cx="8150086" cy="4538372"/>
        </p:xfrm>
        <a:graphic>
          <a:graphicData uri="http://schemas.openxmlformats.org/drawingml/2006/table">
            <a:tbl>
              <a:tblPr firstRow="1" bandRow="1">
                <a:tableStyleId>{5C22544A-7EE6-4342-B048-85BDC9FD1C3A}</a:tableStyleId>
              </a:tblPr>
              <a:tblGrid>
                <a:gridCol w="1560444">
                  <a:extLst>
                    <a:ext uri="{9D8B030D-6E8A-4147-A177-3AD203B41FA5}">
                      <a16:colId xmlns:a16="http://schemas.microsoft.com/office/drawing/2014/main" val="102000506"/>
                    </a:ext>
                  </a:extLst>
                </a:gridCol>
                <a:gridCol w="2415208">
                  <a:extLst>
                    <a:ext uri="{9D8B030D-6E8A-4147-A177-3AD203B41FA5}">
                      <a16:colId xmlns:a16="http://schemas.microsoft.com/office/drawing/2014/main" val="2951942495"/>
                    </a:ext>
                  </a:extLst>
                </a:gridCol>
                <a:gridCol w="1987826">
                  <a:extLst>
                    <a:ext uri="{9D8B030D-6E8A-4147-A177-3AD203B41FA5}">
                      <a16:colId xmlns:a16="http://schemas.microsoft.com/office/drawing/2014/main" val="3203151265"/>
                    </a:ext>
                  </a:extLst>
                </a:gridCol>
                <a:gridCol w="2186608">
                  <a:extLst>
                    <a:ext uri="{9D8B030D-6E8A-4147-A177-3AD203B41FA5}">
                      <a16:colId xmlns:a16="http://schemas.microsoft.com/office/drawing/2014/main" val="30517978"/>
                    </a:ext>
                  </a:extLst>
                </a:gridCol>
              </a:tblGrid>
              <a:tr h="406157">
                <a:tc>
                  <a:txBody>
                    <a:bodyPr/>
                    <a:lstStyle/>
                    <a:p>
                      <a:pPr algn="ctr"/>
                      <a:r>
                        <a:rPr lang="en-US" sz="1400" b="1" dirty="0">
                          <a:latin typeface="+mn-lt"/>
                        </a:rPr>
                        <a:t>Company</a:t>
                      </a:r>
                    </a:p>
                  </a:txBody>
                  <a:tcPr/>
                </a:tc>
                <a:tc>
                  <a:txBody>
                    <a:bodyPr/>
                    <a:lstStyle/>
                    <a:p>
                      <a:pPr algn="ctr"/>
                      <a:r>
                        <a:rPr lang="en-US" sz="1400" b="1" dirty="0">
                          <a:latin typeface="+mn-lt"/>
                        </a:rPr>
                        <a:t>Description</a:t>
                      </a:r>
                    </a:p>
                  </a:txBody>
                  <a:tcPr/>
                </a:tc>
                <a:tc>
                  <a:txBody>
                    <a:bodyPr/>
                    <a:lstStyle/>
                    <a:p>
                      <a:pPr algn="ctr"/>
                      <a:r>
                        <a:rPr lang="en-US" sz="1400" b="1" dirty="0">
                          <a:latin typeface="+mn-lt"/>
                        </a:rPr>
                        <a:t>Technology</a:t>
                      </a:r>
                    </a:p>
                  </a:txBody>
                  <a:tcPr/>
                </a:tc>
                <a:tc>
                  <a:txBody>
                    <a:bodyPr/>
                    <a:lstStyle/>
                    <a:p>
                      <a:pPr algn="ctr"/>
                      <a:r>
                        <a:rPr lang="en-US" sz="1400" b="1" dirty="0">
                          <a:latin typeface="+mn-lt"/>
                        </a:rPr>
                        <a:t>Link</a:t>
                      </a:r>
                    </a:p>
                  </a:txBody>
                  <a:tcPr/>
                </a:tc>
                <a:extLst>
                  <a:ext uri="{0D108BD9-81ED-4DB2-BD59-A6C34878D82A}">
                    <a16:rowId xmlns:a16="http://schemas.microsoft.com/office/drawing/2014/main" val="3106418313"/>
                  </a:ext>
                </a:extLst>
              </a:tr>
              <a:tr h="1602375">
                <a:tc>
                  <a:txBody>
                    <a:bodyPr/>
                    <a:lstStyle/>
                    <a:p>
                      <a:r>
                        <a:rPr lang="en-US" sz="1400" b="0" dirty="0">
                          <a:latin typeface="+mn-lt"/>
                        </a:rPr>
                        <a:t>Marine Aware</a:t>
                      </a:r>
                    </a:p>
                  </a:txBody>
                  <a:tcPr/>
                </a:tc>
                <a:tc>
                  <a:txBody>
                    <a:bodyPr/>
                    <a:lstStyle/>
                    <a:p>
                      <a:r>
                        <a:rPr lang="en-US" sz="1400" b="0" dirty="0">
                          <a:latin typeface="+mn-lt"/>
                        </a:rPr>
                        <a:t>Enhanced modelling for maritime incidents and oil spills based in UK</a:t>
                      </a:r>
                    </a:p>
                  </a:txBody>
                  <a:tcPr/>
                </a:tc>
                <a:tc>
                  <a:txBody>
                    <a:bodyPr/>
                    <a:lstStyle/>
                    <a:p>
                      <a:r>
                        <a:rPr lang="en-US" sz="1400" b="0" dirty="0">
                          <a:latin typeface="+mn-lt"/>
                        </a:rPr>
                        <a:t>Stochastic and physics modelling</a:t>
                      </a:r>
                    </a:p>
                  </a:txBody>
                  <a:tcPr/>
                </a:tc>
                <a:tc>
                  <a:txBody>
                    <a:bodyPr/>
                    <a:lstStyle/>
                    <a:p>
                      <a:r>
                        <a:rPr lang="en-US" sz="1400" b="0" dirty="0">
                          <a:latin typeface="+mn-lt"/>
                          <a:hlinkClick r:id="rId2"/>
                        </a:rPr>
                        <a:t>https://www.riskaware.co.uk/what-we-do/marineaware/</a:t>
                      </a:r>
                      <a:r>
                        <a:rPr lang="en-US" sz="1400" b="0" dirty="0">
                          <a:latin typeface="+mn-lt"/>
                        </a:rPr>
                        <a:t>  </a:t>
                      </a:r>
                    </a:p>
                  </a:txBody>
                  <a:tcPr/>
                </a:tc>
                <a:extLst>
                  <a:ext uri="{0D108BD9-81ED-4DB2-BD59-A6C34878D82A}">
                    <a16:rowId xmlns:a16="http://schemas.microsoft.com/office/drawing/2014/main" val="4100815946"/>
                  </a:ext>
                </a:extLst>
              </a:tr>
              <a:tr h="1001484">
                <a:tc>
                  <a:txBody>
                    <a:bodyPr/>
                    <a:lstStyle/>
                    <a:p>
                      <a:r>
                        <a:rPr lang="en-US" sz="1400" b="0" dirty="0">
                          <a:latin typeface="+mn-lt"/>
                        </a:rPr>
                        <a:t>OSRL </a:t>
                      </a:r>
                    </a:p>
                  </a:txBody>
                  <a:tcPr/>
                </a:tc>
                <a:tc>
                  <a:txBody>
                    <a:bodyPr/>
                    <a:lstStyle/>
                    <a:p>
                      <a:r>
                        <a:rPr lang="en-US" sz="1400" b="0" dirty="0">
                          <a:latin typeface="+mn-lt"/>
                        </a:rPr>
                        <a:t>Service provider for oil spill related incidents</a:t>
                      </a:r>
                    </a:p>
                  </a:txBody>
                  <a:tcPr/>
                </a:tc>
                <a:tc>
                  <a:txBody>
                    <a:bodyPr/>
                    <a:lstStyle/>
                    <a:p>
                      <a:r>
                        <a:rPr lang="en-US" sz="1400" b="0" dirty="0">
                          <a:latin typeface="+mn-lt"/>
                        </a:rPr>
                        <a:t>Oil spill modelling using Stochastic techniques </a:t>
                      </a:r>
                    </a:p>
                  </a:txBody>
                  <a:tcPr/>
                </a:tc>
                <a:tc>
                  <a:txBody>
                    <a:bodyPr/>
                    <a:lstStyle/>
                    <a:p>
                      <a:r>
                        <a:rPr lang="en-IN" sz="1400" b="0" dirty="0">
                          <a:solidFill>
                            <a:srgbClr val="1E274A"/>
                          </a:solidFill>
                          <a:latin typeface="+mn-lt"/>
                          <a:hlinkClick r:id="rId3"/>
                        </a:rPr>
                        <a:t>https://www.oilspillresponse.com/services/preparedness-services/consultancy/oil-spill-modelling/</a:t>
                      </a:r>
                      <a:r>
                        <a:rPr lang="en-IN" sz="1400" b="0" dirty="0">
                          <a:solidFill>
                            <a:srgbClr val="1E274A"/>
                          </a:solidFill>
                          <a:latin typeface="+mn-lt"/>
                        </a:rPr>
                        <a:t> </a:t>
                      </a:r>
                      <a:endParaRPr lang="en-US" sz="1400" b="0" dirty="0">
                        <a:latin typeface="+mn-lt"/>
                      </a:endParaRPr>
                    </a:p>
                  </a:txBody>
                  <a:tcPr/>
                </a:tc>
                <a:extLst>
                  <a:ext uri="{0D108BD9-81ED-4DB2-BD59-A6C34878D82A}">
                    <a16:rowId xmlns:a16="http://schemas.microsoft.com/office/drawing/2014/main" val="1527431089"/>
                  </a:ext>
                </a:extLst>
              </a:tr>
              <a:tr h="406157">
                <a:tc>
                  <a:txBody>
                    <a:bodyPr/>
                    <a:lstStyle/>
                    <a:p>
                      <a:r>
                        <a:rPr lang="en-US" sz="1400" b="0" dirty="0">
                          <a:latin typeface="+mn-lt"/>
                        </a:rPr>
                        <a:t>Ocean Twin EU</a:t>
                      </a:r>
                    </a:p>
                  </a:txBody>
                  <a:tcPr/>
                </a:tc>
                <a:tc>
                  <a:txBody>
                    <a:bodyPr/>
                    <a:lstStyle/>
                    <a:p>
                      <a:r>
                        <a:rPr lang="en-US" sz="1400" b="0" dirty="0">
                          <a:latin typeface="+mn-lt"/>
                        </a:rPr>
                        <a:t>Oil spill detection ad forecast system in Europe</a:t>
                      </a:r>
                    </a:p>
                  </a:txBody>
                  <a:tcPr/>
                </a:tc>
                <a:tc>
                  <a:txBody>
                    <a:bodyPr/>
                    <a:lstStyle/>
                    <a:p>
                      <a:r>
                        <a:rPr lang="en-US" sz="1400" b="0" dirty="0">
                          <a:latin typeface="+mn-lt"/>
                        </a:rPr>
                        <a:t>AI based system – Use of FCOS for object detection and </a:t>
                      </a:r>
                      <a:r>
                        <a:rPr lang="en-US" sz="1400" b="0" dirty="0" err="1">
                          <a:latin typeface="+mn-lt"/>
                        </a:rPr>
                        <a:t>Unet</a:t>
                      </a:r>
                      <a:r>
                        <a:rPr lang="en-US" sz="1400" b="0" dirty="0">
                          <a:latin typeface="+mn-lt"/>
                        </a:rPr>
                        <a:t> Model for Semantic Segmentation  </a:t>
                      </a:r>
                    </a:p>
                  </a:txBody>
                  <a:tcPr/>
                </a:tc>
                <a:tc>
                  <a:txBody>
                    <a:bodyPr/>
                    <a:lstStyle/>
                    <a:p>
                      <a:r>
                        <a:rPr lang="en-IN" sz="1400" b="0" i="0" u="none" strike="noStrike" dirty="0">
                          <a:solidFill>
                            <a:srgbClr val="1E274A"/>
                          </a:solidFill>
                          <a:effectLst/>
                          <a:latin typeface="+mn-lt"/>
                          <a:hlinkClick r:id="rId4"/>
                        </a:rPr>
                        <a:t>https://envcrimes2024.esa.int/wp-content/uploads/2024/06/S4_05_125_Outmani-KS.pdf</a:t>
                      </a:r>
                      <a:endParaRPr lang="en-US" sz="1400" b="0" dirty="0">
                        <a:latin typeface="+mn-lt"/>
                      </a:endParaRPr>
                    </a:p>
                  </a:txBody>
                  <a:tcPr/>
                </a:tc>
                <a:extLst>
                  <a:ext uri="{0D108BD9-81ED-4DB2-BD59-A6C34878D82A}">
                    <a16:rowId xmlns:a16="http://schemas.microsoft.com/office/drawing/2014/main" val="3340817967"/>
                  </a:ext>
                </a:extLst>
              </a:tr>
            </a:tbl>
          </a:graphicData>
        </a:graphic>
      </p:graphicFrame>
    </p:spTree>
    <p:extLst>
      <p:ext uri="{BB962C8B-B14F-4D97-AF65-F5344CB8AC3E}">
        <p14:creationId xmlns:p14="http://schemas.microsoft.com/office/powerpoint/2010/main" val="249210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E44-35E4-078D-8354-0C28C53F5B0A}"/>
              </a:ext>
            </a:extLst>
          </p:cNvPr>
          <p:cNvSpPr>
            <a:spLocks noGrp="1"/>
          </p:cNvSpPr>
          <p:nvPr>
            <p:ph type="title"/>
          </p:nvPr>
        </p:nvSpPr>
        <p:spPr/>
        <p:txBody>
          <a:bodyPr>
            <a:normAutofit/>
          </a:bodyPr>
          <a:lstStyle/>
          <a:p>
            <a:r>
              <a:rPr lang="en-US" dirty="0">
                <a:latin typeface="+mn-lt"/>
              </a:rPr>
              <a:t>LITERATURE SURVEY</a:t>
            </a:r>
            <a:endParaRPr lang="en-US" dirty="0"/>
          </a:p>
        </p:txBody>
      </p:sp>
      <p:graphicFrame>
        <p:nvGraphicFramePr>
          <p:cNvPr id="4" name="Table 3">
            <a:extLst>
              <a:ext uri="{FF2B5EF4-FFF2-40B4-BE49-F238E27FC236}">
                <a16:creationId xmlns:a16="http://schemas.microsoft.com/office/drawing/2014/main" id="{72E5158B-BD8F-F87E-2478-4654317B0E18}"/>
              </a:ext>
            </a:extLst>
          </p:cNvPr>
          <p:cNvGraphicFramePr>
            <a:graphicFrameLocks noGrp="1"/>
          </p:cNvGraphicFramePr>
          <p:nvPr>
            <p:extLst>
              <p:ext uri="{D42A27DB-BD31-4B8C-83A1-F6EECF244321}">
                <p14:modId xmlns:p14="http://schemas.microsoft.com/office/powerpoint/2010/main" val="2054214409"/>
              </p:ext>
            </p:extLst>
          </p:nvPr>
        </p:nvGraphicFramePr>
        <p:xfrm>
          <a:off x="431800" y="796392"/>
          <a:ext cx="8404089" cy="5505410"/>
        </p:xfrm>
        <a:graphic>
          <a:graphicData uri="http://schemas.openxmlformats.org/drawingml/2006/table">
            <a:tbl>
              <a:tblPr firstRow="1" bandRow="1">
                <a:tableStyleId>{5C22544A-7EE6-4342-B048-85BDC9FD1C3A}</a:tableStyleId>
              </a:tblPr>
              <a:tblGrid>
                <a:gridCol w="1176917">
                  <a:extLst>
                    <a:ext uri="{9D8B030D-6E8A-4147-A177-3AD203B41FA5}">
                      <a16:colId xmlns:a16="http://schemas.microsoft.com/office/drawing/2014/main" val="243980155"/>
                    </a:ext>
                  </a:extLst>
                </a:gridCol>
                <a:gridCol w="4603631">
                  <a:extLst>
                    <a:ext uri="{9D8B030D-6E8A-4147-A177-3AD203B41FA5}">
                      <a16:colId xmlns:a16="http://schemas.microsoft.com/office/drawing/2014/main" val="951961156"/>
                    </a:ext>
                  </a:extLst>
                </a:gridCol>
                <a:gridCol w="1027364">
                  <a:extLst>
                    <a:ext uri="{9D8B030D-6E8A-4147-A177-3AD203B41FA5}">
                      <a16:colId xmlns:a16="http://schemas.microsoft.com/office/drawing/2014/main" val="3454101131"/>
                    </a:ext>
                  </a:extLst>
                </a:gridCol>
                <a:gridCol w="1596177">
                  <a:extLst>
                    <a:ext uri="{9D8B030D-6E8A-4147-A177-3AD203B41FA5}">
                      <a16:colId xmlns:a16="http://schemas.microsoft.com/office/drawing/2014/main" val="1697385363"/>
                    </a:ext>
                  </a:extLst>
                </a:gridCol>
              </a:tblGrid>
              <a:tr h="502139">
                <a:tc>
                  <a:txBody>
                    <a:bodyPr/>
                    <a:lstStyle/>
                    <a:p>
                      <a:pPr algn="ctr"/>
                      <a:r>
                        <a:rPr lang="en-US" sz="1400" dirty="0">
                          <a:latin typeface="+mn-lt"/>
                        </a:rPr>
                        <a:t>Focus Areas </a:t>
                      </a:r>
                    </a:p>
                  </a:txBody>
                  <a:tcPr/>
                </a:tc>
                <a:tc>
                  <a:txBody>
                    <a:bodyPr/>
                    <a:lstStyle/>
                    <a:p>
                      <a:pPr algn="ctr"/>
                      <a:r>
                        <a:rPr lang="en-US" sz="1400" dirty="0">
                          <a:latin typeface="+mn-lt"/>
                        </a:rPr>
                        <a:t>Paper Description</a:t>
                      </a:r>
                    </a:p>
                  </a:txBody>
                  <a:tcPr/>
                </a:tc>
                <a:tc>
                  <a:txBody>
                    <a:bodyPr/>
                    <a:lstStyle/>
                    <a:p>
                      <a:pPr algn="ctr"/>
                      <a:r>
                        <a:rPr lang="en-US" sz="1400" dirty="0">
                          <a:latin typeface="+mn-lt"/>
                        </a:rPr>
                        <a:t>Date </a:t>
                      </a:r>
                    </a:p>
                  </a:txBody>
                  <a:tcPr/>
                </a:tc>
                <a:tc>
                  <a:txBody>
                    <a:bodyPr/>
                    <a:lstStyle/>
                    <a:p>
                      <a:pPr algn="ctr"/>
                      <a:r>
                        <a:rPr lang="en-US" sz="1400" dirty="0">
                          <a:latin typeface="+mn-lt"/>
                        </a:rPr>
                        <a:t>Link</a:t>
                      </a:r>
                    </a:p>
                  </a:txBody>
                  <a:tcPr/>
                </a:tc>
                <a:extLst>
                  <a:ext uri="{0D108BD9-81ED-4DB2-BD59-A6C34878D82A}">
                    <a16:rowId xmlns:a16="http://schemas.microsoft.com/office/drawing/2014/main" val="4162354781"/>
                  </a:ext>
                </a:extLst>
              </a:tr>
              <a:tr h="383989">
                <a:tc rowSpan="5">
                  <a:txBody>
                    <a:bodyPr/>
                    <a:lstStyle/>
                    <a:p>
                      <a:r>
                        <a:rPr lang="en-US" sz="1000" dirty="0">
                          <a:latin typeface="+mn-lt"/>
                        </a:rPr>
                        <a:t>Existing Oil Spill Detection solutions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Deep Learning based automatic detection of offshore oil slicks using SAR data and contextual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April 2022</a:t>
                      </a:r>
                    </a:p>
                    <a:p>
                      <a:endParaRPr lang="en-US" sz="1000" dirty="0">
                        <a:latin typeface="+mn-lt"/>
                      </a:endParaRPr>
                    </a:p>
                  </a:txBody>
                  <a:tcPr/>
                </a:tc>
                <a:tc>
                  <a:txBody>
                    <a:bodyPr/>
                    <a:lstStyle/>
                    <a:p>
                      <a:r>
                        <a:rPr lang="en-US" sz="1000" dirty="0">
                          <a:latin typeface="+mn-lt"/>
                          <a:hlinkClick r:id="rId2">
                            <a:extLst>
                              <a:ext uri="{A12FA001-AC4F-418D-AE19-62706E023703}">
                                <ahyp:hlinkClr xmlns:ahyp="http://schemas.microsoft.com/office/drawing/2018/hyperlinkcolor" val="tx"/>
                              </a:ext>
                            </a:extLst>
                          </a:hlinkClick>
                        </a:rPr>
                        <a:t>https://arxiv.org/pdf/2204.06371</a:t>
                      </a:r>
                      <a:r>
                        <a:rPr lang="en-US" sz="1000" dirty="0">
                          <a:latin typeface="+mn-lt"/>
                        </a:rPr>
                        <a:t> </a:t>
                      </a:r>
                    </a:p>
                  </a:txBody>
                  <a:tcPr/>
                </a:tc>
                <a:extLst>
                  <a:ext uri="{0D108BD9-81ED-4DB2-BD59-A6C34878D82A}">
                    <a16:rowId xmlns:a16="http://schemas.microsoft.com/office/drawing/2014/main" val="2022370273"/>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Large-scale detection and categorization of oil spills from SAR images with deep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24 Jun 2020</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3">
                            <a:extLst>
                              <a:ext uri="{A12FA001-AC4F-418D-AE19-62706E023703}">
                                <ahyp:hlinkClr xmlns:ahyp="http://schemas.microsoft.com/office/drawing/2018/hyperlinkcolor" val="tx"/>
                              </a:ext>
                            </a:extLst>
                          </a:hlinkClick>
                        </a:rPr>
                        <a:t>https://arxiv.org/pdf/2006.13575</a:t>
                      </a:r>
                      <a:endParaRPr lang="en-US" sz="1000" dirty="0">
                        <a:latin typeface="+mn-lt"/>
                      </a:endParaRPr>
                    </a:p>
                    <a:p>
                      <a:endParaRPr lang="en-US" sz="1000" dirty="0">
                        <a:latin typeface="+mn-lt"/>
                      </a:endParaRPr>
                    </a:p>
                  </a:txBody>
                  <a:tcPr/>
                </a:tc>
                <a:extLst>
                  <a:ext uri="{0D108BD9-81ED-4DB2-BD59-A6C34878D82A}">
                    <a16:rowId xmlns:a16="http://schemas.microsoft.com/office/drawing/2014/main" val="3530537729"/>
                  </a:ext>
                </a:extLst>
              </a:tr>
              <a:tr h="383989">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Oil spill segmentation using deep Encoder – Decoder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 May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4">
                            <a:extLst>
                              <a:ext uri="{A12FA001-AC4F-418D-AE19-62706E023703}">
                                <ahyp:hlinkClr xmlns:ahyp="http://schemas.microsoft.com/office/drawing/2018/hyperlinkcolor" val="tx"/>
                              </a:ext>
                            </a:extLst>
                          </a:hlinkClick>
                        </a:rPr>
                        <a:t>https://arxiv.org/pdf/2305.01386</a:t>
                      </a:r>
                      <a:endParaRPr lang="en-US" sz="1000" dirty="0">
                        <a:latin typeface="+mn-lt"/>
                      </a:endParaRPr>
                    </a:p>
                  </a:txBody>
                  <a:tcPr/>
                </a:tc>
                <a:extLst>
                  <a:ext uri="{0D108BD9-81ED-4DB2-BD59-A6C34878D82A}">
                    <a16:rowId xmlns:a16="http://schemas.microsoft.com/office/drawing/2014/main" val="14195468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Deep Learning-Based Approaches for Oil Spill Detection: A Bibliometric Review of Research Trends and Challenges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12 July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5">
                            <a:extLst>
                              <a:ext uri="{A12FA001-AC4F-418D-AE19-62706E023703}">
                                <ahyp:hlinkClr xmlns:ahyp="http://schemas.microsoft.com/office/drawing/2018/hyperlinkcolor" val="tx"/>
                              </a:ext>
                            </a:extLst>
                          </a:hlinkClick>
                        </a:rPr>
                        <a:t>https://www.mdpi.com/2077-1312/11/7/1406</a:t>
                      </a:r>
                      <a:r>
                        <a:rPr lang="en-IN" sz="1000" i="0" u="none" strike="noStrike" dirty="0">
                          <a:effectLst/>
                          <a:latin typeface="+mn-lt"/>
                        </a:rPr>
                        <a:t> </a:t>
                      </a:r>
                    </a:p>
                    <a:p>
                      <a:endParaRPr lang="en-US" sz="1000" dirty="0">
                        <a:latin typeface="+mn-lt"/>
                      </a:endParaRPr>
                    </a:p>
                  </a:txBody>
                  <a:tcPr/>
                </a:tc>
                <a:extLst>
                  <a:ext uri="{0D108BD9-81ED-4DB2-BD59-A6C34878D82A}">
                    <a16:rowId xmlns:a16="http://schemas.microsoft.com/office/drawing/2014/main" val="190893379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Compositional Oil Spill Detection Based on Object Detector and Adapted Segment Anything Model from SAR Images</a:t>
                      </a:r>
                    </a:p>
                    <a:p>
                      <a:endParaRPr lang="en-US" sz="1000" dirty="0">
                        <a:latin typeface="+mn-lt"/>
                      </a:endParaRPr>
                    </a:p>
                  </a:txBody>
                  <a:tcPr/>
                </a:tc>
                <a:tc>
                  <a:txBody>
                    <a:bodyPr/>
                    <a:lstStyle/>
                    <a:p>
                      <a:r>
                        <a:rPr lang="en-US" sz="1000" dirty="0">
                          <a:latin typeface="+mn-lt"/>
                        </a:rPr>
                        <a:t>15 Jan 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6">
                            <a:extLst>
                              <a:ext uri="{A12FA001-AC4F-418D-AE19-62706E023703}">
                                <ahyp:hlinkClr xmlns:ahyp="http://schemas.microsoft.com/office/drawing/2018/hyperlinkcolor" val="tx"/>
                              </a:ext>
                            </a:extLst>
                          </a:hlinkClick>
                        </a:rPr>
                        <a:t>https://arxiv.org/pdf/2401.07502v1</a:t>
                      </a:r>
                      <a:endParaRPr lang="en-US" sz="1000" dirty="0">
                        <a:latin typeface="+mn-lt"/>
                      </a:endParaRPr>
                    </a:p>
                  </a:txBody>
                  <a:tcPr/>
                </a:tc>
                <a:extLst>
                  <a:ext uri="{0D108BD9-81ED-4DB2-BD59-A6C34878D82A}">
                    <a16:rowId xmlns:a16="http://schemas.microsoft.com/office/drawing/2014/main" val="462387601"/>
                  </a:ext>
                </a:extLst>
              </a:tr>
              <a:tr h="314756">
                <a:tc rowSpan="2">
                  <a:txBody>
                    <a:bodyPr/>
                    <a:lstStyle/>
                    <a:p>
                      <a:r>
                        <a:rPr lang="en-US" sz="1000" dirty="0">
                          <a:latin typeface="+mn-lt"/>
                        </a:rPr>
                        <a:t>Synthetic SAR image generation </a:t>
                      </a:r>
                    </a:p>
                  </a:txBody>
                  <a:tcPr/>
                </a:tc>
                <a:tc>
                  <a:txBody>
                    <a:bodyPr/>
                    <a:lstStyle/>
                    <a:p>
                      <a:r>
                        <a:rPr lang="en-IN" sz="1000" b="1" dirty="0">
                          <a:solidFill>
                            <a:srgbClr val="000000"/>
                          </a:solidFill>
                          <a:effectLst/>
                          <a:latin typeface="+mn-lt"/>
                        </a:rPr>
                        <a:t>SAR Image Synthesis with Diffusion Models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May 2024</a:t>
                      </a:r>
                      <a:endParaRPr lang="en-IN" sz="1000" i="0" u="none" strike="noStrike" dirty="0">
                        <a:effectLst/>
                        <a:latin typeface="+mn-lt"/>
                      </a:endParaRP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7"/>
                        </a:rPr>
                        <a:t>https://arxiv.org/pdf/2405.07776v1</a:t>
                      </a:r>
                      <a:endParaRPr lang="en-IN" sz="1000" i="0" u="none" strike="noStrike" dirty="0">
                        <a:effectLst/>
                        <a:latin typeface="+mn-lt"/>
                      </a:endParaRPr>
                    </a:p>
                    <a:p>
                      <a:endParaRPr lang="en-US" sz="1000" dirty="0">
                        <a:latin typeface="+mn-lt"/>
                      </a:endParaRPr>
                    </a:p>
                  </a:txBody>
                  <a:tcPr/>
                </a:tc>
                <a:extLst>
                  <a:ext uri="{0D108BD9-81ED-4DB2-BD59-A6C34878D82A}">
                    <a16:rowId xmlns:a16="http://schemas.microsoft.com/office/drawing/2014/main" val="337150988"/>
                  </a:ext>
                </a:extLst>
              </a:tr>
              <a:tr h="383989">
                <a:tc vMerge="1">
                  <a:txBody>
                    <a:bodyPr/>
                    <a:lstStyle/>
                    <a:p>
                      <a:endParaRPr lang="en-US" sz="1000" dirty="0">
                        <a:latin typeface="+mn-lt"/>
                      </a:endParaRPr>
                    </a:p>
                  </a:txBody>
                  <a:tcPr/>
                </a:tc>
                <a:tc>
                  <a:txBody>
                    <a:bodyPr/>
                    <a:lstStyle/>
                    <a:p>
                      <a:r>
                        <a:rPr lang="en-US" sz="1000" dirty="0">
                          <a:latin typeface="+mn-lt"/>
                        </a:rPr>
                        <a:t>DAKD : Data Augmentation and Knowledge Distillation using diffusion models for SAR Oil Spill Segmentation </a:t>
                      </a:r>
                    </a:p>
                  </a:txBody>
                  <a:tcPr/>
                </a:tc>
                <a:tc>
                  <a:txBody>
                    <a:bodyPr/>
                    <a:lstStyle/>
                    <a:p>
                      <a:r>
                        <a:rPr lang="en-US" sz="1000" dirty="0">
                          <a:latin typeface="+mn-lt"/>
                        </a:rPr>
                        <a:t>11 Dec 2024 </a:t>
                      </a:r>
                    </a:p>
                  </a:txBody>
                  <a:tcPr/>
                </a:tc>
                <a:tc>
                  <a:txBody>
                    <a:bodyPr/>
                    <a:lstStyle/>
                    <a:p>
                      <a:r>
                        <a:rPr lang="en-US" sz="1000" dirty="0">
                          <a:latin typeface="+mn-lt"/>
                          <a:hlinkClick r:id="rId8"/>
                        </a:rPr>
                        <a:t>https://arxiv.org/pdf/2412.08116</a:t>
                      </a:r>
                      <a:r>
                        <a:rPr lang="en-US" sz="1000" dirty="0">
                          <a:latin typeface="+mn-lt"/>
                        </a:rPr>
                        <a:t> </a:t>
                      </a:r>
                    </a:p>
                  </a:txBody>
                  <a:tcPr/>
                </a:tc>
                <a:extLst>
                  <a:ext uri="{0D108BD9-81ED-4DB2-BD59-A6C34878D82A}">
                    <a16:rowId xmlns:a16="http://schemas.microsoft.com/office/drawing/2014/main" val="3980200256"/>
                  </a:ext>
                </a:extLst>
              </a:tr>
              <a:tr h="480063">
                <a:tc rowSpan="2">
                  <a:txBody>
                    <a:bodyPr/>
                    <a:lstStyle/>
                    <a:p>
                      <a:r>
                        <a:rPr lang="en-IN" sz="1000" b="0" i="0" u="none" strike="noStrike" dirty="0">
                          <a:effectLst/>
                          <a:latin typeface="+mn-lt"/>
                        </a:rPr>
                        <a:t>Conditional Computation – Efficient Neural Networks principles</a:t>
                      </a:r>
                    </a:p>
                    <a:p>
                      <a:endParaRPr lang="en-US" sz="1000" dirty="0">
                        <a:latin typeface="+mn-lt"/>
                      </a:endParaRPr>
                    </a:p>
                  </a:txBody>
                  <a:tcPr/>
                </a:tc>
                <a:tc>
                  <a:txBody>
                    <a:bodyPr/>
                    <a:lstStyle/>
                    <a:p>
                      <a:r>
                        <a:rPr lang="en-IN" sz="1000" dirty="0">
                          <a:latin typeface="+mn-lt"/>
                        </a:rPr>
                        <a:t>A Survey on Dynamic Neural Networks: From Computer Vision  to Multi-Modal Sensor Fusion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mn-lt"/>
                        </a:rPr>
                        <a:t>13 Jan 2025 </a:t>
                      </a:r>
                    </a:p>
                    <a:p>
                      <a:endParaRPr lang="en-US" sz="1000" dirty="0">
                        <a:latin typeface="+mn-lt"/>
                      </a:endParaRPr>
                    </a:p>
                  </a:txBody>
                  <a:tcPr/>
                </a:tc>
                <a:tc>
                  <a:txBody>
                    <a:bodyPr/>
                    <a:lstStyle/>
                    <a:p>
                      <a:r>
                        <a:rPr lang="en-IN" sz="1000" b="0" i="0" u="none" strike="noStrike" dirty="0">
                          <a:effectLst/>
                          <a:latin typeface="+mn-lt"/>
                          <a:hlinkClick r:id="rId9"/>
                        </a:rPr>
                        <a:t>https://arxiv.org/pdf/2501.07451</a:t>
                      </a:r>
                      <a:endParaRPr lang="en-US" sz="1000" dirty="0">
                        <a:latin typeface="+mn-lt"/>
                      </a:endParaRPr>
                    </a:p>
                  </a:txBody>
                  <a:tcPr/>
                </a:tc>
                <a:extLst>
                  <a:ext uri="{0D108BD9-81ED-4DB2-BD59-A6C34878D82A}">
                    <a16:rowId xmlns:a16="http://schemas.microsoft.com/office/drawing/2014/main" val="3200772393"/>
                  </a:ext>
                </a:extLst>
              </a:tr>
              <a:tr h="531677">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err="1">
                          <a:solidFill>
                            <a:srgbClr val="000000"/>
                          </a:solidFill>
                          <a:effectLst/>
                          <a:latin typeface="+mn-lt"/>
                        </a:rPr>
                        <a:t>Scardapane</a:t>
                      </a:r>
                      <a:r>
                        <a:rPr lang="en-IN" sz="1000" dirty="0">
                          <a:solidFill>
                            <a:srgbClr val="000000"/>
                          </a:solidFill>
                          <a:effectLst/>
                          <a:latin typeface="+mn-lt"/>
                        </a:rPr>
                        <a:t>, S. et al., 2024. Conditional computation in neural networks: principles and research trends. </a:t>
                      </a:r>
                      <a:r>
                        <a:rPr lang="en-IN" sz="1000" dirty="0" err="1">
                          <a:solidFill>
                            <a:srgbClr val="000000"/>
                          </a:solidFill>
                          <a:effectLst/>
                          <a:latin typeface="+mn-lt"/>
                        </a:rPr>
                        <a:t>Intelligenza</a:t>
                      </a:r>
                      <a:r>
                        <a:rPr lang="en-IN" sz="1000" dirty="0">
                          <a:solidFill>
                            <a:srgbClr val="000000"/>
                          </a:solidFill>
                          <a:effectLst/>
                          <a:latin typeface="+mn-lt"/>
                        </a:rPr>
                        <a:t> </a:t>
                      </a:r>
                      <a:r>
                        <a:rPr lang="en-IN" sz="1000" dirty="0" err="1">
                          <a:solidFill>
                            <a:srgbClr val="000000"/>
                          </a:solidFill>
                          <a:effectLst/>
                          <a:latin typeface="+mn-lt"/>
                        </a:rPr>
                        <a:t>Artificiale</a:t>
                      </a:r>
                      <a:r>
                        <a:rPr lang="en-IN" sz="1000" dirty="0">
                          <a:solidFill>
                            <a:srgbClr val="000000"/>
                          </a:solidFill>
                          <a:effectLst/>
                          <a:latin typeface="+mn-lt"/>
                        </a:rPr>
                        <a:t>, in press, pp. 1-16.</a:t>
                      </a:r>
                    </a:p>
                    <a:p>
                      <a:endParaRPr lang="en-US" sz="1000" dirty="0">
                        <a:latin typeface="+mn-lt"/>
                      </a:endParaRPr>
                    </a:p>
                  </a:txBody>
                  <a:tcPr/>
                </a:tc>
                <a:tc>
                  <a:txBody>
                    <a:bodyPr/>
                    <a:lstStyle/>
                    <a:p>
                      <a:r>
                        <a:rPr lang="en-US" sz="1000" dirty="0">
                          <a:latin typeface="+mn-lt"/>
                        </a:rPr>
                        <a:t>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solidFill>
                            <a:srgbClr val="000000"/>
                          </a:solidFill>
                          <a:effectLst/>
                          <a:latin typeface="+mn-lt"/>
                          <a:hlinkClick r:id="rId10"/>
                        </a:rPr>
                        <a:t>https://arxiv.org/pdf/2403.07965v2</a:t>
                      </a:r>
                      <a:endParaRPr lang="en-US" sz="1000" dirty="0">
                        <a:latin typeface="+mn-lt"/>
                      </a:endParaRPr>
                    </a:p>
                  </a:txBody>
                  <a:tcPr/>
                </a:tc>
                <a:extLst>
                  <a:ext uri="{0D108BD9-81ED-4DB2-BD59-A6C34878D82A}">
                    <a16:rowId xmlns:a16="http://schemas.microsoft.com/office/drawing/2014/main" val="1871636956"/>
                  </a:ext>
                </a:extLst>
              </a:tr>
              <a:tr h="575267">
                <a:tc>
                  <a:txBody>
                    <a:bodyPr/>
                    <a:lstStyle/>
                    <a:p>
                      <a:r>
                        <a:rPr lang="en-US" sz="1000" dirty="0">
                          <a:latin typeface="+mn-lt"/>
                        </a:rPr>
                        <a:t>Dynamic Perceiver</a:t>
                      </a:r>
                    </a:p>
                  </a:txBody>
                  <a:tcPr/>
                </a:tc>
                <a:tc>
                  <a:txBody>
                    <a:bodyPr/>
                    <a:lstStyle/>
                    <a:p>
                      <a:r>
                        <a:rPr lang="en-IN" sz="1000" b="1" i="0" kern="1200" dirty="0">
                          <a:solidFill>
                            <a:schemeClr val="dk1"/>
                          </a:solidFill>
                          <a:effectLst/>
                          <a:latin typeface="+mn-lt"/>
                          <a:ea typeface="+mn-ea"/>
                          <a:cs typeface="+mn-cs"/>
                        </a:rPr>
                        <a:t>Dynamic Perceiver for Efficient Visual Recognition. </a:t>
                      </a:r>
                    </a:p>
                    <a:p>
                      <a:r>
                        <a:rPr lang="en-IN" sz="1000" b="1" i="0" kern="1200" dirty="0">
                          <a:solidFill>
                            <a:schemeClr val="dk1"/>
                          </a:solidFill>
                          <a:effectLst/>
                          <a:latin typeface="+mn-lt"/>
                          <a:ea typeface="+mn-ea"/>
                          <a:cs typeface="+mn-cs"/>
                        </a:rPr>
                        <a:t>Code : </a:t>
                      </a:r>
                      <a:r>
                        <a:rPr lang="en-IN" sz="1000" b="1" kern="1200" dirty="0">
                          <a:solidFill>
                            <a:schemeClr val="dk1"/>
                          </a:solidFill>
                          <a:effectLst/>
                          <a:latin typeface="+mn-lt"/>
                          <a:ea typeface="+mn-ea"/>
                          <a:cs typeface="+mn-cs"/>
                          <a:hlinkClick r:id="rId11"/>
                        </a:rPr>
                        <a:t>https://www.github.com/LeapLabTHU/Dynamic_Perceiver</a:t>
                      </a:r>
                      <a:r>
                        <a:rPr lang="en-IN" sz="1000" b="1" kern="1200" dirty="0">
                          <a:solidFill>
                            <a:schemeClr val="dk1"/>
                          </a:solidFill>
                          <a:effectLst/>
                          <a:latin typeface="+mn-lt"/>
                          <a:ea typeface="+mn-ea"/>
                          <a:cs typeface="+mn-cs"/>
                        </a:rPr>
                        <a:t> </a:t>
                      </a:r>
                    </a:p>
                    <a:p>
                      <a:endParaRPr lang="en-US" sz="1000" b="1" dirty="0">
                        <a:latin typeface="+mn-lt"/>
                      </a:endParaRPr>
                    </a:p>
                  </a:txBody>
                  <a:tcPr/>
                </a:tc>
                <a:tc>
                  <a:txBody>
                    <a:bodyPr/>
                    <a:lstStyle/>
                    <a:p>
                      <a:r>
                        <a:rPr lang="en-US" sz="1000" dirty="0">
                          <a:latin typeface="+mn-lt"/>
                        </a:rPr>
                        <a:t>2023</a:t>
                      </a:r>
                    </a:p>
                  </a:txBody>
                  <a:tcPr/>
                </a:tc>
                <a:tc>
                  <a:txBody>
                    <a:bodyPr/>
                    <a:lstStyle/>
                    <a:p>
                      <a:r>
                        <a:rPr lang="en-IN" sz="1000" b="0" i="0" kern="1200" dirty="0">
                          <a:solidFill>
                            <a:schemeClr val="dk1"/>
                          </a:solidFill>
                          <a:effectLst/>
                          <a:latin typeface="+mn-lt"/>
                          <a:ea typeface="+mn-ea"/>
                          <a:cs typeface="+mn-cs"/>
                          <a:hlinkClick r:id="rId12"/>
                        </a:rPr>
                        <a:t>https://doi.org/10.1109/ICCV51070.2023.00551</a:t>
                      </a:r>
                      <a:r>
                        <a:rPr lang="en-IN" sz="1000" b="0" i="0" kern="1200" dirty="0">
                          <a:solidFill>
                            <a:schemeClr val="dk1"/>
                          </a:solidFill>
                          <a:effectLst/>
                          <a:latin typeface="+mn-lt"/>
                          <a:ea typeface="+mn-ea"/>
                          <a:cs typeface="+mn-cs"/>
                        </a:rPr>
                        <a:t> </a:t>
                      </a:r>
                      <a:endParaRPr lang="en-IN" sz="10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txBody>
                  <a:tcPr/>
                </a:tc>
                <a:extLst>
                  <a:ext uri="{0D108BD9-81ED-4DB2-BD59-A6C34878D82A}">
                    <a16:rowId xmlns:a16="http://schemas.microsoft.com/office/drawing/2014/main" val="1383190329"/>
                  </a:ext>
                </a:extLst>
              </a:tr>
            </a:tbl>
          </a:graphicData>
        </a:graphic>
      </p:graphicFrame>
    </p:spTree>
    <p:extLst>
      <p:ext uri="{BB962C8B-B14F-4D97-AF65-F5344CB8AC3E}">
        <p14:creationId xmlns:p14="http://schemas.microsoft.com/office/powerpoint/2010/main" val="173029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AE73-BD1D-FD41-57C9-2CAE18BB5B1C}"/>
              </a:ext>
            </a:extLst>
          </p:cNvPr>
          <p:cNvSpPr>
            <a:spLocks noGrp="1"/>
          </p:cNvSpPr>
          <p:nvPr>
            <p:ph type="title"/>
          </p:nvPr>
        </p:nvSpPr>
        <p:spPr>
          <a:xfrm>
            <a:off x="628650" y="250831"/>
            <a:ext cx="7169150" cy="545561"/>
          </a:xfrm>
        </p:spPr>
        <p:txBody>
          <a:bodyPr>
            <a:normAutofit fontScale="90000"/>
          </a:bodyPr>
          <a:lstStyle/>
          <a:p>
            <a:r>
              <a:rPr lang="en-US" dirty="0"/>
              <a:t>DRAWBACKS IN EXISTING SOLUTION</a:t>
            </a:r>
          </a:p>
        </p:txBody>
      </p:sp>
      <p:sp>
        <p:nvSpPr>
          <p:cNvPr id="3" name="Text Placeholder 2">
            <a:extLst>
              <a:ext uri="{FF2B5EF4-FFF2-40B4-BE49-F238E27FC236}">
                <a16:creationId xmlns:a16="http://schemas.microsoft.com/office/drawing/2014/main" id="{ED9062BA-AF18-1CC3-26A1-545842BC8B87}"/>
              </a:ext>
            </a:extLst>
          </p:cNvPr>
          <p:cNvSpPr>
            <a:spLocks noGrp="1"/>
          </p:cNvSpPr>
          <p:nvPr>
            <p:ph type="body" sz="quarter" idx="13"/>
          </p:nvPr>
        </p:nvSpPr>
        <p:spPr/>
        <p:txBody>
          <a:bodyPr>
            <a:normAutofit/>
          </a:bodyPr>
          <a:lstStyle/>
          <a:p>
            <a:r>
              <a:rPr lang="en-US" sz="2000" dirty="0"/>
              <a:t>Max accuracy is only around 80 percent (as per few CNN based solutions mentioned in the literature survey)</a:t>
            </a:r>
          </a:p>
          <a:p>
            <a:r>
              <a:rPr lang="en-US" sz="2000" dirty="0"/>
              <a:t>High false positive due to misclassification of non oil spill images.</a:t>
            </a:r>
          </a:p>
          <a:p>
            <a:r>
              <a:rPr lang="en-US" sz="2000" dirty="0"/>
              <a:t>Inference latency is high</a:t>
            </a:r>
          </a:p>
          <a:p>
            <a:r>
              <a:rPr lang="en-US" sz="2000" dirty="0"/>
              <a:t>Challenges in ease of deployment </a:t>
            </a:r>
          </a:p>
          <a:p>
            <a:r>
              <a:rPr lang="en-US" sz="2000" dirty="0"/>
              <a:t>Dataset challenges :</a:t>
            </a:r>
          </a:p>
          <a:p>
            <a:pPr lvl="1"/>
            <a:r>
              <a:rPr lang="en-US" sz="2000" dirty="0"/>
              <a:t>The acquisition of SAR images with oil spill events is very low.</a:t>
            </a:r>
          </a:p>
          <a:p>
            <a:pPr lvl="1"/>
            <a:r>
              <a:rPr lang="en-US" sz="2000" dirty="0"/>
              <a:t>Ground truth labeled images are scarce and costly, need human experts to label which takes hours just to label one image.</a:t>
            </a:r>
          </a:p>
          <a:p>
            <a:pPr lvl="1"/>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6631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E74D-0D0B-4275-AF9D-4EB16F278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20A9D-9C09-9B05-F848-82A4F06AECAD}"/>
              </a:ext>
            </a:extLst>
          </p:cNvPr>
          <p:cNvSpPr>
            <a:spLocks noGrp="1"/>
          </p:cNvSpPr>
          <p:nvPr>
            <p:ph type="title"/>
          </p:nvPr>
        </p:nvSpPr>
        <p:spPr/>
        <p:txBody>
          <a:bodyPr/>
          <a:lstStyle/>
          <a:p>
            <a:r>
              <a:rPr lang="en-SG" dirty="0"/>
              <a:t>PROPOSED SOLUTION</a:t>
            </a:r>
          </a:p>
        </p:txBody>
      </p:sp>
      <p:sp>
        <p:nvSpPr>
          <p:cNvPr id="3" name="Text Placeholder 2">
            <a:extLst>
              <a:ext uri="{FF2B5EF4-FFF2-40B4-BE49-F238E27FC236}">
                <a16:creationId xmlns:a16="http://schemas.microsoft.com/office/drawing/2014/main" id="{D1FF2061-FC26-B66C-E0F0-A8E3DBB9663E}"/>
              </a:ext>
            </a:extLst>
          </p:cNvPr>
          <p:cNvSpPr>
            <a:spLocks noGrp="1"/>
          </p:cNvSpPr>
          <p:nvPr>
            <p:ph type="body" sz="quarter" idx="13"/>
          </p:nvPr>
        </p:nvSpPr>
        <p:spPr/>
        <p:txBody>
          <a:bodyPr>
            <a:normAutofit/>
          </a:bodyPr>
          <a:lstStyle/>
          <a:p>
            <a:r>
              <a:rPr lang="en-US" sz="2000" dirty="0"/>
              <a:t>Detection of oil spill incidents using SAR images along with the synthetic generated SAR images with </a:t>
            </a:r>
            <a:r>
              <a:rPr lang="en-US" sz="2000" dirty="0" err="1"/>
              <a:t>cDDPM</a:t>
            </a:r>
            <a:r>
              <a:rPr lang="en-US" sz="2000" dirty="0"/>
              <a:t>.</a:t>
            </a:r>
          </a:p>
          <a:p>
            <a:r>
              <a:rPr lang="en-US" sz="2000" dirty="0"/>
              <a:t>Use of dynamic perceiver architecture for efficient detection.</a:t>
            </a:r>
            <a:endParaRPr lang="en-SG" sz="2000" dirty="0"/>
          </a:p>
        </p:txBody>
      </p:sp>
    </p:spTree>
    <p:extLst>
      <p:ext uri="{BB962C8B-B14F-4D97-AF65-F5344CB8AC3E}">
        <p14:creationId xmlns:p14="http://schemas.microsoft.com/office/powerpoint/2010/main" val="1988984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1248</Words>
  <Application>Microsoft Macintosh PowerPoint</Application>
  <PresentationFormat>On-screen Show (4:3)</PresentationFormat>
  <Paragraphs>155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Helvetica</vt:lpstr>
      <vt:lpstr>Montserrat</vt:lpstr>
      <vt:lpstr>Wingdings</vt:lpstr>
      <vt:lpstr>1_Theme1</vt:lpstr>
      <vt:lpstr>OIL SPILL DETECTION SYSTEM with synthetic data generation pipeline and dynamic perceiver architecture</vt:lpstr>
      <vt:lpstr>INTRODUCTION</vt:lpstr>
      <vt:lpstr>EXAMPLES </vt:lpstr>
      <vt:lpstr>PROBLEM SCENARIO</vt:lpstr>
      <vt:lpstr>SAR FOR OIL SPILL DETECTION</vt:lpstr>
      <vt:lpstr>COMMERCIAL SOLUTIONS</vt:lpstr>
      <vt:lpstr>LITERATURE SURVEY</vt:lpstr>
      <vt:lpstr>DRAWBACKS IN EXISTING SOLUTION</vt:lpstr>
      <vt:lpstr>PROPOSED SOLUTION</vt:lpstr>
      <vt:lpstr>DATASET COLLECTION </vt:lpstr>
      <vt:lpstr>DATASET PIPELINE</vt:lpstr>
      <vt:lpstr>PROPOSED MODEL ARCHITECTURE</vt:lpstr>
      <vt:lpstr>EXPERIMENTAL DESIGN</vt:lpstr>
      <vt:lpstr>PROJECT DELIVERABLES</vt:lpstr>
      <vt:lpstr>PROGRESS</vt:lpstr>
      <vt:lpstr>CHALLENGES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2024-12-31T02:20:55Z</dcterms:created>
  <dcterms:modified xsi:type="dcterms:W3CDTF">2025-02-07T04:41:54Z</dcterms:modified>
</cp:coreProperties>
</file>